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7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91" r:id="rId4"/>
    <p:sldId id="378" r:id="rId5"/>
    <p:sldId id="293" r:id="rId6"/>
    <p:sldId id="379" r:id="rId7"/>
    <p:sldId id="382" r:id="rId8"/>
    <p:sldId id="386" r:id="rId9"/>
    <p:sldId id="381" r:id="rId10"/>
    <p:sldId id="337" r:id="rId11"/>
    <p:sldId id="335" r:id="rId12"/>
    <p:sldId id="385" r:id="rId13"/>
    <p:sldId id="384" r:id="rId14"/>
    <p:sldId id="294" r:id="rId15"/>
    <p:sldId id="338" r:id="rId16"/>
    <p:sldId id="295" r:id="rId17"/>
    <p:sldId id="312" r:id="rId18"/>
    <p:sldId id="298" r:id="rId19"/>
    <p:sldId id="331" r:id="rId20"/>
    <p:sldId id="396" r:id="rId21"/>
    <p:sldId id="397" r:id="rId22"/>
    <p:sldId id="389" r:id="rId23"/>
    <p:sldId id="368" r:id="rId24"/>
    <p:sldId id="398" r:id="rId25"/>
    <p:sldId id="391" r:id="rId26"/>
    <p:sldId id="399" r:id="rId27"/>
    <p:sldId id="400" r:id="rId28"/>
    <p:sldId id="401" r:id="rId29"/>
    <p:sldId id="402" r:id="rId30"/>
    <p:sldId id="377" r:id="rId31"/>
  </p:sldIdLst>
  <p:sldSz cx="9144000" cy="6858000" type="screen4x3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7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ACF4677E-8BD2-47ae-8A1F-98590045965D">
      <hp:hncThemeShow xmlns:hp="http://schemas.haansoft.com/office/presentation/8.0" xmlns:dsp="http://schemas.microsoft.com/office/drawing/2008/diagram" xmlns:dgm="http://schemas.openxmlformats.org/drawingml/2006/diagram" xmlns:c="http://schemas.openxmlformats.org/drawingml/2006/chart" xmlns="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1A66EDD-3DAB-4C5B-A090-DC80EC1FD486}" styleName="Normal Style 1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lum val="9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lum val="8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lum val="8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70" autoAdjust="0"/>
    <p:restoredTop sz="94645" autoAdjust="0"/>
  </p:normalViewPr>
  <p:slideViewPr>
    <p:cSldViewPr>
      <p:cViewPr varScale="1">
        <p:scale>
          <a:sx n="73" d="100"/>
          <a:sy n="73" d="100"/>
        </p:scale>
        <p:origin x="642" y="72"/>
      </p:cViewPr>
      <p:guideLst>
        <p:guide orient="horz" pos="2157"/>
        <p:guide pos="28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580" cy="494311"/>
          </a:xfrm>
          <a:prstGeom prst="rect">
            <a:avLst/>
          </a:prstGeom>
        </p:spPr>
        <p:txBody>
          <a:bodyPr vert="horz" lIns="87554" tIns="43777" rIns="87554" bIns="43777" rtlCol="0"/>
          <a:lstStyle>
            <a:lvl1pPr algn="l">
              <a:defRPr sz="11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5678" y="0"/>
            <a:ext cx="2918579" cy="494311"/>
          </a:xfrm>
          <a:prstGeom prst="rect">
            <a:avLst/>
          </a:prstGeom>
        </p:spPr>
        <p:txBody>
          <a:bodyPr vert="horz" lIns="87554" tIns="43777" rIns="87554" bIns="43777" rtlCol="0"/>
          <a:lstStyle>
            <a:lvl1pPr algn="r">
              <a:defRPr sz="1100"/>
            </a:lvl1pPr>
          </a:lstStyle>
          <a:p>
            <a:fld id="{E2B3802A-4FDB-4433-AE64-64CB99EC64EF}" type="datetimeFigureOut">
              <a:rPr lang="ko-KR" altLang="en-US" smtClean="0"/>
              <a:t>2018-05-31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2003"/>
            <a:ext cx="2918580" cy="494311"/>
          </a:xfrm>
          <a:prstGeom prst="rect">
            <a:avLst/>
          </a:prstGeom>
        </p:spPr>
        <p:txBody>
          <a:bodyPr vert="horz" lIns="87554" tIns="43777" rIns="87554" bIns="43777" rtlCol="0" anchor="b"/>
          <a:lstStyle>
            <a:lvl1pPr algn="l">
              <a:defRPr sz="11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5678" y="9372003"/>
            <a:ext cx="2918579" cy="494311"/>
          </a:xfrm>
          <a:prstGeom prst="rect">
            <a:avLst/>
          </a:prstGeom>
        </p:spPr>
        <p:txBody>
          <a:bodyPr vert="horz" lIns="87554" tIns="43777" rIns="87554" bIns="43777" rtlCol="0" anchor="b"/>
          <a:lstStyle>
            <a:lvl1pPr algn="r">
              <a:defRPr sz="1100"/>
            </a:lvl1pPr>
          </a:lstStyle>
          <a:p>
            <a:fld id="{858587CD-D94E-43A7-961E-F9A39A6A5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4977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25" tIns="45712" rIns="91425" bIns="45712"/>
          <a:lstStyle>
            <a:lvl1pPr algn="l">
              <a:defRPr sz="1200"/>
            </a:lvl1pPr>
          </a:lstStyle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25" tIns="45712" rIns="91425" bIns="45712"/>
          <a:lstStyle>
            <a:lvl1pPr algn="r">
              <a:defRPr sz="1200"/>
            </a:lvl1pPr>
          </a:lstStyle>
          <a:p>
            <a:pPr lvl="0">
              <a:defRPr lang="ko-KR" altLang="en-US"/>
            </a:pPr>
            <a:fld id="{5560C6B9-D555-49FD-8EFB-329F86754658}" type="datetime1">
              <a:rPr lang="ko-KR" altLang="en-US"/>
              <a:pPr lvl="0">
                <a:defRPr lang="ko-KR" altLang="en-US"/>
              </a:pPr>
              <a:t>2018-05-31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2" rIns="91425" bIns="45712" anchor="ctr"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25" tIns="45712" rIns="91425" bIns="45712">
            <a:normAutofit/>
          </a:bodyPr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25" tIns="45712" rIns="91425" bIns="45712" anchor="b"/>
          <a:lstStyle>
            <a:lvl1pPr algn="l">
              <a:defRPr sz="1200"/>
            </a:lvl1pPr>
          </a:lstStyle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25" tIns="45712" rIns="91425" bIns="45712" anchor="b"/>
          <a:lstStyle>
            <a:lvl1pPr algn="r">
              <a:defRPr sz="1200"/>
            </a:lvl1pPr>
          </a:lstStyle>
          <a:p>
            <a:pPr lvl="0">
              <a:defRPr lang="ko-KR" altLang="en-US"/>
            </a:pPr>
            <a:fld id="{54D7AC2B-FC67-407C-8E2B-48BE4853CA05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D6E82E-238A-4F28-B3CC-FEE352966E61}" type="slidenum">
              <a:rPr lang="ko-KR" altLang="en-US"/>
              <a:pPr lvl="0">
                <a:defRPr lang="ko-KR" altLang="en-US"/>
              </a:pPr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D6E82E-238A-4F28-B3CC-FEE352966E61}" type="slidenum">
              <a:rPr lang="ko-KR" altLang="en-US"/>
              <a:pPr lvl="0">
                <a:defRPr lang="ko-KR" altLang="en-US"/>
              </a:pPr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13335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D6E82E-238A-4F28-B3CC-FEE352966E61}" type="slidenum">
              <a:rPr lang="ko-KR" altLang="en-US"/>
              <a:pPr lvl="0">
                <a:defRPr lang="ko-KR" altLang="en-US"/>
              </a:pPr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70892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745154C4-9C94-417E-A80D-CEC6B5CC3565}" type="slidenum">
              <a:rPr lang="ko-KR" altLang="en-US"/>
              <a:pPr lvl="0">
                <a:defRPr lang="ko-KR" altLang="en-US"/>
              </a:pPr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76568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745154C4-9C94-417E-A80D-CEC6B5CC3565}" type="slidenum">
              <a:rPr lang="ko-KR" altLang="en-US"/>
              <a:pPr lvl="0">
                <a:defRPr lang="ko-KR" altLang="en-US"/>
              </a:pPr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99346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745154C4-9C94-417E-A80D-CEC6B5CC3565}" type="slidenum">
              <a:rPr lang="ko-KR" altLang="en-US"/>
              <a:pPr lvl="0">
                <a:defRPr lang="ko-KR" altLang="en-US"/>
              </a:pPr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77321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D6E82E-238A-4F28-B3CC-FEE352966E61}" type="slidenum">
              <a:rPr lang="ko-KR" altLang="en-US"/>
              <a:pPr lvl="0">
                <a:defRPr lang="ko-KR" altLang="en-US"/>
              </a:pPr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71320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745154C4-9C94-417E-A80D-CEC6B5CC3565}" type="slidenum">
              <a:rPr lang="ko-KR" altLang="en-US"/>
              <a:pPr lvl="0">
                <a:defRPr lang="ko-KR" altLang="en-US"/>
              </a:pPr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79658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ko-KR" sz="1600" dirty="0" smtClean="0"/>
              <a:t>SDGs include 17 Goals, </a:t>
            </a:r>
            <a:endParaRPr lang="ko-KR" altLang="en-US" sz="1600" dirty="0"/>
          </a:p>
        </p:txBody>
      </p:sp>
      <p:sp>
        <p:nvSpPr>
          <p:cNvPr id="3686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7278F5-0515-4A30-B996-265C4384EC0B}" type="slidenum">
              <a:rPr lang="en-US" altLang="ko-KR" smtClean="0"/>
              <a:pPr/>
              <a:t>17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931976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D6E82E-238A-4F28-B3CC-FEE352966E61}" type="slidenum">
              <a:rPr lang="ko-KR" altLang="en-US"/>
              <a:pPr lvl="0">
                <a:defRPr lang="ko-KR" altLang="en-US"/>
              </a:pPr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03425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D6E82E-238A-4F28-B3CC-FEE352966E61}" type="slidenum">
              <a:rPr lang="ko-KR" altLang="en-US"/>
              <a:pPr lvl="0">
                <a:defRPr lang="ko-KR" altLang="en-US"/>
              </a:pPr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3811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D6E82E-238A-4F28-B3CC-FEE352966E61}" type="slidenum">
              <a:rPr lang="ko-KR" altLang="en-US"/>
              <a:pPr lvl="0">
                <a:defRPr lang="ko-KR" altLang="en-US"/>
              </a:pPr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D6E82E-238A-4F28-B3CC-FEE352966E61}" type="slidenum">
              <a:rPr lang="ko-KR" altLang="en-US"/>
              <a:pPr lvl="0">
                <a:defRPr lang="ko-KR" altLang="en-US"/>
              </a:pPr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8768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D6E82E-238A-4F28-B3CC-FEE352966E61}" type="slidenum">
              <a:rPr lang="ko-KR" altLang="en-US"/>
              <a:pPr lvl="0">
                <a:defRPr lang="ko-KR" altLang="en-US"/>
              </a:pPr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28443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r>
              <a:rPr lang="ko-KR" altLang="en-US"/>
              <a:t>수질도 강유역을 대상으로</a:t>
            </a:r>
            <a:r>
              <a:rPr lang="en-US" altLang="ko-KR"/>
              <a:t>, </a:t>
            </a:r>
            <a:r>
              <a:rPr lang="ko-KR" altLang="en-US"/>
              <a:t>상</a:t>
            </a:r>
            <a:r>
              <a:rPr lang="en-US" altLang="ko-KR"/>
              <a:t>·</a:t>
            </a:r>
            <a:r>
              <a:rPr lang="ko-KR" altLang="en-US"/>
              <a:t>하류간에 협업 거버넌스를 기반으로한 수질오염물질 총량관리제를 실시하고 있으며</a:t>
            </a:r>
            <a:r>
              <a:rPr lang="en-US" altLang="ko-KR"/>
              <a:t>, 2004</a:t>
            </a:r>
            <a:r>
              <a:rPr lang="ko-KR" altLang="en-US"/>
              <a:t>년부터 </a:t>
            </a:r>
            <a:r>
              <a:rPr lang="en-US" altLang="ko-KR"/>
              <a:t>2010</a:t>
            </a:r>
            <a:r>
              <a:rPr lang="ko-KR" altLang="en-US"/>
              <a:t>까지 </a:t>
            </a:r>
            <a:r>
              <a:rPr lang="en-US" altLang="ko-KR"/>
              <a:t>1</a:t>
            </a:r>
            <a:r>
              <a:rPr lang="ko-KR" altLang="en-US"/>
              <a:t>단계 총량관리제를 시행한 결과</a:t>
            </a:r>
            <a:r>
              <a:rPr lang="en-US" altLang="ko-KR"/>
              <a:t>, </a:t>
            </a:r>
            <a:r>
              <a:rPr lang="ko-KR" altLang="en-US"/>
              <a:t>이 역시 배출 부하량이 평균 </a:t>
            </a:r>
            <a:r>
              <a:rPr lang="en-US" altLang="ko-KR"/>
              <a:t>40%</a:t>
            </a:r>
            <a:r>
              <a:rPr lang="ko-KR" altLang="en-US"/>
              <a:t>감소하는 성과를 거둔 바 있습니다</a:t>
            </a:r>
            <a:r>
              <a:rPr lang="en-US" altLang="ko-KR"/>
              <a:t>. </a:t>
            </a:r>
          </a:p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745154C4-9C94-417E-A80D-CEC6B5CC3565}" type="slidenum">
              <a:rPr lang="ko-KR" altLang="en-US"/>
              <a:pPr lvl="0">
                <a:defRPr lang="ko-KR" altLang="en-US"/>
              </a:pPr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13602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D6E82E-238A-4F28-B3CC-FEE352966E61}" type="slidenum">
              <a:rPr lang="ko-KR" altLang="en-US"/>
              <a:pPr lvl="0">
                <a:defRPr lang="ko-KR" altLang="en-US"/>
              </a:pPr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06731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D6E82E-238A-4F28-B3CC-FEE352966E61}" type="slidenum">
              <a:rPr lang="ko-KR" altLang="en-US"/>
              <a:pPr lvl="0">
                <a:defRPr lang="ko-KR" altLang="en-US"/>
              </a:pPr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38756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D6E82E-238A-4F28-B3CC-FEE352966E61}" type="slidenum">
              <a:rPr lang="ko-KR" altLang="en-US"/>
              <a:pPr lvl="0">
                <a:defRPr lang="ko-KR" altLang="en-US"/>
              </a:pPr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02172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D6E82E-238A-4F28-B3CC-FEE352966E61}" type="slidenum">
              <a:rPr lang="ko-KR" altLang="en-US"/>
              <a:pPr lvl="0">
                <a:defRPr lang="ko-KR" altLang="en-US"/>
              </a:pPr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81648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D6E82E-238A-4F28-B3CC-FEE352966E61}" type="slidenum">
              <a:rPr lang="ko-KR" altLang="en-US"/>
              <a:pPr lvl="0">
                <a:defRPr lang="ko-KR" altLang="en-US"/>
              </a:pPr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244830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D6E82E-238A-4F28-B3CC-FEE352966E61}" type="slidenum">
              <a:rPr lang="ko-KR" altLang="en-US"/>
              <a:pPr lvl="0">
                <a:defRPr lang="ko-KR" altLang="en-US"/>
              </a:pPr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312733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D6E82E-238A-4F28-B3CC-FEE352966E61}" type="slidenum">
              <a:rPr lang="ko-KR" altLang="en-US"/>
              <a:pPr lvl="0">
                <a:defRPr lang="ko-KR" altLang="en-US"/>
              </a:pPr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7403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D6E82E-238A-4F28-B3CC-FEE352966E61}" type="slidenum">
              <a:rPr lang="ko-KR" altLang="en-US"/>
              <a:pPr lvl="0">
                <a:defRPr lang="ko-KR" altLang="en-US"/>
              </a:pPr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08975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D6E82E-238A-4F28-B3CC-FEE352966E61}" type="slidenum">
              <a:rPr lang="en-US" altLang="en-US"/>
              <a:pPr lvl="0">
                <a:defRPr lang="ko-KR" altLang="en-US"/>
              </a:pPr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39298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745154C4-9C94-417E-A80D-CEC6B5CC3565}" type="slidenum">
              <a:rPr lang="ko-KR" altLang="en-US"/>
              <a:pPr lvl="0">
                <a:defRPr lang="ko-KR" altLang="en-US"/>
              </a:pPr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2639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745154C4-9C94-417E-A80D-CEC6B5CC3565}" type="slidenum">
              <a:rPr lang="ko-KR" altLang="en-US"/>
              <a:pPr lvl="0">
                <a:defRPr lang="ko-KR" altLang="en-US"/>
              </a:pPr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04226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745154C4-9C94-417E-A80D-CEC6B5CC3565}" type="slidenum">
              <a:rPr lang="ko-KR" altLang="en-US"/>
              <a:pPr lvl="0">
                <a:defRPr lang="ko-KR" altLang="en-US"/>
              </a:pPr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4374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745154C4-9C94-417E-A80D-CEC6B5CC3565}" type="slidenum">
              <a:rPr lang="ko-KR" altLang="en-US"/>
              <a:pPr lvl="0">
                <a:defRPr lang="ko-KR" altLang="en-US"/>
              </a:pPr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68470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D6E82E-238A-4F28-B3CC-FEE352966E61}" type="slidenum">
              <a:rPr lang="ko-KR" altLang="en-US"/>
              <a:pPr lvl="0">
                <a:defRPr lang="ko-KR" altLang="en-US"/>
              </a:pPr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61293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745154C4-9C94-417E-A80D-CEC6B5CC3565}" type="slidenum">
              <a:rPr lang="ko-KR" altLang="en-US"/>
              <a:pPr lvl="0">
                <a:defRPr lang="ko-KR" altLang="en-US"/>
              </a:pPr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7339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2D28-359C-4222-BFAC-6BAE6F754E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2D28-359C-4222-BFAC-6BAE6F754E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2D28-359C-4222-BFAC-6BAE6F754E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95536" y="317267"/>
            <a:ext cx="77724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lang="ko-KR" altLang="en-US" sz="2000" spc="-150">
                <a:ln>
                  <a:solidFill>
                    <a:schemeClr val="bg1"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defRPr>
            </a:lvl1pPr>
          </a:lstStyle>
          <a:p>
            <a:pPr marL="0" lvl="0" algn="l"/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63748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3960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2D28-359C-4222-BFAC-6BAE6F754E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2D28-359C-4222-BFAC-6BAE6F754E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2D28-359C-4222-BFAC-6BAE6F754E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2D28-359C-4222-BFAC-6BAE6F754E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2D28-359C-4222-BFAC-6BAE6F754E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2D28-359C-4222-BFAC-6BAE6F754E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2D28-359C-4222-BFAC-6BAE6F754E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2D28-359C-4222-BFAC-6BAE6F754E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92D28-359C-4222-BFAC-6BAE6F754E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18.jp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jp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g"/><Relationship Id="rId5" Type="http://schemas.openxmlformats.org/officeDocument/2006/relationships/image" Target="../media/image24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8.png"/><Relationship Id="rId4" Type="http://schemas.openxmlformats.org/officeDocument/2006/relationships/image" Target="../media/image37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5.pn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86" y="8732"/>
            <a:ext cx="9144000" cy="68579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15520" y="504779"/>
            <a:ext cx="684095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lnSpc>
                <a:spcPct val="150000"/>
              </a:lnSpc>
            </a:pPr>
            <a:r>
              <a:rPr lang="en-US" altLang="ko-KR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K-SDGs </a:t>
            </a:r>
            <a:r>
              <a:rPr lang="ko-KR" alt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전주 완판본 순B" panose="02030603000101010101" pitchFamily="18" charset="-127"/>
                <a:ea typeface="전주 완판본 순B" panose="02030603000101010101" pitchFamily="18" charset="-127"/>
              </a:rPr>
              <a:t>수립의 역사적 의미</a:t>
            </a:r>
            <a:endParaRPr lang="ko-KR" altLang="en-US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전주 완판본 순B" panose="02030603000101010101" pitchFamily="18" charset="-127"/>
              <a:ea typeface="전주 완판본 순B" panose="02030603000101010101" pitchFamily="18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40" y="6021360"/>
            <a:ext cx="1393479" cy="552903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4002689" y="6014043"/>
            <a:ext cx="2528093" cy="5078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R="0" algn="ctr">
              <a:lnSpc>
                <a:spcPct val="150000"/>
              </a:lnSpc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전주 완판본 순B" panose="02030603000101010101" pitchFamily="18" charset="-127"/>
                <a:ea typeface="전주 완판본 순B" panose="02030603000101010101" pitchFamily="18" charset="-127"/>
                <a:cs typeface="Arial" charset="0"/>
              </a:rPr>
              <a:t>∙ 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전주 완판본 순B" panose="02030603000101010101" pitchFamily="18" charset="-127"/>
                <a:ea typeface="전주 완판본 순B" panose="02030603000101010101" pitchFamily="18" charset="-127"/>
                <a:cs typeface="Arial" charset="0"/>
              </a:rPr>
              <a:t>지속가능발전위원회</a:t>
            </a:r>
            <a:endParaRPr lang="en-US" altLang="ko-KR" dirty="0" smtClean="0">
              <a:solidFill>
                <a:schemeClr val="tx1">
                  <a:lumMod val="65000"/>
                  <a:lumOff val="35000"/>
                </a:schemeClr>
              </a:solidFill>
              <a:latin typeface="전주 완판본 순B" panose="02030603000101010101" pitchFamily="18" charset="-127"/>
              <a:ea typeface="전주 완판본 순B" panose="02030603000101010101" pitchFamily="18" charset="-127"/>
              <a:cs typeface="Arial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149" y="1723522"/>
            <a:ext cx="8022730" cy="393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8824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82" y="1"/>
            <a:ext cx="9144000" cy="6857999"/>
          </a:xfrm>
          <a:prstGeom prst="rect">
            <a:avLst/>
          </a:prstGeom>
        </p:spPr>
      </p:pic>
      <p:grpSp>
        <p:nvGrpSpPr>
          <p:cNvPr id="62" name="그룹 22"/>
          <p:cNvGrpSpPr/>
          <p:nvPr/>
        </p:nvGrpSpPr>
        <p:grpSpPr>
          <a:xfrm>
            <a:off x="-1588" y="0"/>
            <a:ext cx="9144000" cy="632442"/>
            <a:chOff x="0" y="0"/>
            <a:chExt cx="9144000" cy="632442"/>
          </a:xfrm>
        </p:grpSpPr>
        <p:sp>
          <p:nvSpPr>
            <p:cNvPr id="63" name="직사각형 62"/>
            <p:cNvSpPr/>
            <p:nvPr/>
          </p:nvSpPr>
          <p:spPr>
            <a:xfrm>
              <a:off x="0" y="0"/>
              <a:ext cx="9144000" cy="632442"/>
            </a:xfrm>
            <a:prstGeom prst="rect">
              <a:avLst/>
            </a:prstGeom>
            <a:gradFill flip="none" rotWithShape="1">
              <a:gsLst>
                <a:gs pos="0">
                  <a:srgbClr val="014B79"/>
                </a:gs>
                <a:gs pos="100000">
                  <a:srgbClr val="0D3C63"/>
                </a:gs>
              </a:gsLst>
              <a:lin ang="10800000" scaled="1"/>
              <a:tileRect/>
            </a:gradFill>
            <a:ln w="12700"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64" name="Rectangle 5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5" name="Rectangle 7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6" name="Rectangle 9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75978" y="44624"/>
            <a:ext cx="6584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Ⅱ.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지속가능발전의 국제적 논의 경과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3241"/>
            <a:ext cx="9144000" cy="5331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5635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82" y="1"/>
            <a:ext cx="9144000" cy="6857999"/>
          </a:xfrm>
          <a:prstGeom prst="rect">
            <a:avLst/>
          </a:prstGeom>
        </p:spPr>
      </p:pic>
      <p:cxnSp>
        <p:nvCxnSpPr>
          <p:cNvPr id="10" name="Straight Arrow Connector 3"/>
          <p:cNvCxnSpPr/>
          <p:nvPr/>
        </p:nvCxnSpPr>
        <p:spPr bwMode="auto">
          <a:xfrm>
            <a:off x="498475" y="3576290"/>
            <a:ext cx="8253413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1195080" y="4214961"/>
            <a:ext cx="1978098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extrusionH="6350" contourW="6350">
            <a:bevelT w="152400" h="50800" prst="softRound"/>
          </a:sp3d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1600" b="1" dirty="0" err="1" smtClean="0">
                <a:solidFill>
                  <a:srgbClr val="FF000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Brundtland</a:t>
            </a:r>
            <a:r>
              <a:rPr lang="ko-KR" altLang="en-US" sz="1600" b="1" dirty="0" smtClean="0">
                <a:solidFill>
                  <a:srgbClr val="FF000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</a:t>
            </a:r>
            <a:r>
              <a:rPr lang="en-US" altLang="ko-KR" sz="1600" b="1" dirty="0" smtClean="0">
                <a:solidFill>
                  <a:srgbClr val="FF000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Report</a:t>
            </a:r>
          </a:p>
          <a:p>
            <a:pPr algn="ctr">
              <a:defRPr/>
            </a:pPr>
            <a:r>
              <a:rPr lang="en-US" altLang="ko-KR" sz="1600" b="1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on Sustainable</a:t>
            </a:r>
          </a:p>
          <a:p>
            <a:pPr algn="ctr">
              <a:defRPr/>
            </a:pPr>
            <a:r>
              <a:rPr lang="en-US" altLang="ko-KR" sz="1600" b="1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Development</a:t>
            </a:r>
          </a:p>
        </p:txBody>
      </p:sp>
      <p:sp>
        <p:nvSpPr>
          <p:cNvPr id="14" name="TextBox 12"/>
          <p:cNvSpPr txBox="1">
            <a:spLocks noChangeArrowheads="1"/>
          </p:cNvSpPr>
          <p:nvPr/>
        </p:nvSpPr>
        <p:spPr bwMode="auto">
          <a:xfrm>
            <a:off x="2460550" y="1748402"/>
            <a:ext cx="1945009" cy="1323439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extrusionH="6350" contourW="6350">
            <a:bevelT w="152400" h="50800" prst="softRound"/>
          </a:sp3d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>
              <a:defRPr/>
            </a:pPr>
            <a:r>
              <a:rPr lang="en-US" altLang="ko-KR" sz="1600" b="1" dirty="0" smtClean="0">
                <a:solidFill>
                  <a:srgbClr val="FF000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UNCED</a:t>
            </a:r>
            <a:r>
              <a:rPr lang="en-US" altLang="ko-KR" sz="1600" b="1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/</a:t>
            </a:r>
            <a:r>
              <a:rPr lang="en-US" altLang="ko-KR" sz="1600" b="1" dirty="0" smtClean="0">
                <a:solidFill>
                  <a:srgbClr val="FF000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Rio</a:t>
            </a:r>
          </a:p>
          <a:p>
            <a:pPr algn="ctr">
              <a:defRPr/>
            </a:pPr>
            <a:r>
              <a:rPr lang="en-US" altLang="ko-K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Agenda 21</a:t>
            </a:r>
          </a:p>
          <a:p>
            <a:pPr algn="ctr">
              <a:defRPr/>
            </a:pPr>
            <a:endParaRPr lang="en-US" altLang="ko-KR" sz="16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  <a:p>
            <a:pPr algn="ctr">
              <a:defRPr/>
            </a:pPr>
            <a:endParaRPr lang="en-US" altLang="ko-K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  <a:p>
            <a:pPr algn="ctr">
              <a:defRPr/>
            </a:pPr>
            <a:endParaRPr lang="en-US" altLang="ko-K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</p:txBody>
      </p:sp>
      <p:cxnSp>
        <p:nvCxnSpPr>
          <p:cNvPr id="15" name="Straight Connector 11"/>
          <p:cNvCxnSpPr>
            <a:endCxn id="11" idx="0"/>
          </p:cNvCxnSpPr>
          <p:nvPr/>
        </p:nvCxnSpPr>
        <p:spPr bwMode="auto">
          <a:xfrm flipH="1">
            <a:off x="2184129" y="3581151"/>
            <a:ext cx="1014" cy="6338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3"/>
          <p:cNvCxnSpPr/>
          <p:nvPr/>
        </p:nvCxnSpPr>
        <p:spPr bwMode="auto">
          <a:xfrm>
            <a:off x="4295405" y="3572023"/>
            <a:ext cx="0" cy="10056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4"/>
          <p:cNvCxnSpPr/>
          <p:nvPr/>
        </p:nvCxnSpPr>
        <p:spPr bwMode="auto">
          <a:xfrm flipH="1">
            <a:off x="3418308" y="3071841"/>
            <a:ext cx="1532" cy="4954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0"/>
          <p:cNvSpPr txBox="1">
            <a:spLocks noChangeArrowheads="1"/>
          </p:cNvSpPr>
          <p:nvPr/>
        </p:nvSpPr>
        <p:spPr bwMode="auto">
          <a:xfrm>
            <a:off x="4510808" y="1749299"/>
            <a:ext cx="1694071" cy="1077218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extrusionH="6350" contourW="6350">
            <a:bevelT w="152400" h="50800" prst="softRound"/>
          </a:sp3d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600" b="1" dirty="0" smtClean="0">
                <a:solidFill>
                  <a:srgbClr val="FF000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WSSD_Rio+10</a:t>
            </a:r>
          </a:p>
          <a:p>
            <a:pPr algn="ctr" eaLnBrk="1" hangingPunct="1">
              <a:defRPr/>
            </a:pPr>
            <a:r>
              <a:rPr lang="en-US" altLang="ko-KR" sz="1600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Johannesburg Declaration</a:t>
            </a:r>
          </a:p>
          <a:p>
            <a:pPr algn="ctr" eaLnBrk="1" hangingPunct="1">
              <a:defRPr/>
            </a:pPr>
            <a:endParaRPr lang="en-US" altLang="ko-KR" sz="1600" b="1" dirty="0" smtClean="0"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</p:txBody>
      </p:sp>
      <p:cxnSp>
        <p:nvCxnSpPr>
          <p:cNvPr id="21" name="Straight Connector 31"/>
          <p:cNvCxnSpPr/>
          <p:nvPr/>
        </p:nvCxnSpPr>
        <p:spPr bwMode="auto">
          <a:xfrm flipH="1">
            <a:off x="5343620" y="2826517"/>
            <a:ext cx="2115" cy="7493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3245076" y="4214960"/>
            <a:ext cx="2089025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extrusionH="6350" contourW="6350">
            <a:bevelT w="152400" h="50800" prst="softRound"/>
          </a:sp3d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Millennium Summit</a:t>
            </a:r>
          </a:p>
          <a:p>
            <a:pPr algn="ctr">
              <a:defRPr/>
            </a:pPr>
            <a:r>
              <a:rPr lang="en-US" sz="1600" b="1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Millennium</a:t>
            </a:r>
          </a:p>
          <a:p>
            <a:pPr algn="ctr">
              <a:defRPr/>
            </a:pPr>
            <a:r>
              <a:rPr lang="en-US" sz="1600" b="1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Development Goal</a:t>
            </a:r>
            <a:r>
              <a:rPr lang="en-US" sz="1600" b="1" dirty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s</a:t>
            </a:r>
            <a:endParaRPr lang="en-US" sz="1600" b="1" dirty="0" smtClean="0"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</p:txBody>
      </p:sp>
      <p:sp>
        <p:nvSpPr>
          <p:cNvPr id="23" name="제목 1"/>
          <p:cNvSpPr txBox="1">
            <a:spLocks/>
          </p:cNvSpPr>
          <p:nvPr/>
        </p:nvSpPr>
        <p:spPr bwMode="auto">
          <a:xfrm>
            <a:off x="179390" y="566140"/>
            <a:ext cx="74882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kumimoji="0" lang="en-US" altLang="ko-KR" sz="2400" b="1" dirty="0" smtClean="0">
              <a:solidFill>
                <a:schemeClr val="tx2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  <a:p>
            <a:pPr>
              <a:defRPr/>
            </a:pPr>
            <a:r>
              <a:rPr kumimoji="0" lang="en-US" altLang="ko-KR" sz="2400" b="1" dirty="0" smtClean="0">
                <a:solidFill>
                  <a:schemeClr val="tx2"/>
                </a:solidFill>
                <a:ea typeface="돋움" pitchFamily="50" charset="-127"/>
                <a:cs typeface="Times New Roman" pitchFamily="18" charset="0"/>
              </a:rPr>
              <a:t>UN </a:t>
            </a:r>
            <a:r>
              <a:rPr kumimoji="0" lang="ko-KR" altLang="en-US" sz="2400" b="1" dirty="0" smtClean="0">
                <a:solidFill>
                  <a:schemeClr val="tx2"/>
                </a:solidFill>
                <a:ea typeface="돋움" pitchFamily="50" charset="-127"/>
                <a:cs typeface="Times New Roman" pitchFamily="18" charset="0"/>
              </a:rPr>
              <a:t>논의의</a:t>
            </a:r>
            <a:r>
              <a:rPr kumimoji="0" lang="en-US" altLang="ko-KR" sz="2400" b="1" dirty="0" smtClean="0">
                <a:solidFill>
                  <a:schemeClr val="tx2"/>
                </a:solidFill>
                <a:ea typeface="돋움" pitchFamily="50" charset="-127"/>
                <a:cs typeface="Times New Roman" pitchFamily="18" charset="0"/>
              </a:rPr>
              <a:t> </a:t>
            </a:r>
            <a:r>
              <a:rPr kumimoji="0" lang="ko-KR" altLang="en-US" sz="2400" b="1" dirty="0" smtClean="0">
                <a:solidFill>
                  <a:schemeClr val="tx2"/>
                </a:solidFill>
                <a:ea typeface="돋움" pitchFamily="50" charset="-127"/>
                <a:cs typeface="Times New Roman" pitchFamily="18" charset="0"/>
              </a:rPr>
              <a:t>전개</a:t>
            </a:r>
            <a:endParaRPr kumimoji="0" lang="ko-KR" altLang="en-US" sz="2400" dirty="0">
              <a:solidFill>
                <a:srgbClr val="FF0000"/>
              </a:solidFill>
              <a:ea typeface="나눔고딕" pitchFamily="50" charset="-127"/>
              <a:cs typeface="Times New Roman" pitchFamily="18" charset="0"/>
            </a:endParaRPr>
          </a:p>
        </p:txBody>
      </p:sp>
      <p:sp>
        <p:nvSpPr>
          <p:cNvPr id="24" name="TextBox 10"/>
          <p:cNvSpPr txBox="1">
            <a:spLocks noChangeArrowheads="1"/>
          </p:cNvSpPr>
          <p:nvPr/>
        </p:nvSpPr>
        <p:spPr bwMode="auto">
          <a:xfrm>
            <a:off x="2150888" y="3573016"/>
            <a:ext cx="5760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000" b="1" dirty="0" smtClean="0"/>
              <a:t>1987</a:t>
            </a:r>
            <a:endParaRPr lang="ko-KR" altLang="en-US" sz="1000" b="1" dirty="0"/>
          </a:p>
        </p:txBody>
      </p:sp>
      <p:sp>
        <p:nvSpPr>
          <p:cNvPr id="25" name="TextBox 10"/>
          <p:cNvSpPr txBox="1">
            <a:spLocks noChangeArrowheads="1"/>
          </p:cNvSpPr>
          <p:nvPr/>
        </p:nvSpPr>
        <p:spPr bwMode="auto">
          <a:xfrm>
            <a:off x="3384688" y="3352888"/>
            <a:ext cx="5760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000" b="1" dirty="0" smtClean="0"/>
              <a:t>1992</a:t>
            </a:r>
            <a:endParaRPr lang="ko-KR" altLang="en-US" sz="1000" b="1" dirty="0"/>
          </a:p>
        </p:txBody>
      </p:sp>
      <p:sp>
        <p:nvSpPr>
          <p:cNvPr id="27" name="TextBox 10"/>
          <p:cNvSpPr txBox="1">
            <a:spLocks noChangeArrowheads="1"/>
          </p:cNvSpPr>
          <p:nvPr/>
        </p:nvSpPr>
        <p:spPr bwMode="auto">
          <a:xfrm>
            <a:off x="4277452" y="3567242"/>
            <a:ext cx="5760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000" b="1" dirty="0" smtClean="0"/>
              <a:t>2000</a:t>
            </a:r>
            <a:endParaRPr lang="ko-KR" altLang="en-US" sz="1000" b="1" dirty="0"/>
          </a:p>
        </p:txBody>
      </p:sp>
      <p:sp>
        <p:nvSpPr>
          <p:cNvPr id="28" name="TextBox 10"/>
          <p:cNvSpPr txBox="1">
            <a:spLocks noChangeArrowheads="1"/>
          </p:cNvSpPr>
          <p:nvPr/>
        </p:nvSpPr>
        <p:spPr bwMode="auto">
          <a:xfrm>
            <a:off x="6417900" y="3560368"/>
            <a:ext cx="5760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000" b="1" dirty="0" smtClean="0"/>
              <a:t>2012</a:t>
            </a:r>
            <a:endParaRPr lang="ko-KR" altLang="en-US" sz="1000" b="1" dirty="0"/>
          </a:p>
        </p:txBody>
      </p:sp>
      <p:sp>
        <p:nvSpPr>
          <p:cNvPr id="29" name="TextBox 10"/>
          <p:cNvSpPr txBox="1">
            <a:spLocks noChangeArrowheads="1"/>
          </p:cNvSpPr>
          <p:nvPr/>
        </p:nvSpPr>
        <p:spPr bwMode="auto">
          <a:xfrm>
            <a:off x="5318476" y="3352888"/>
            <a:ext cx="5760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000" b="1" dirty="0" smtClean="0"/>
              <a:t>2002</a:t>
            </a:r>
            <a:endParaRPr lang="ko-KR" altLang="en-US" sz="1000" b="1" dirty="0"/>
          </a:p>
        </p:txBody>
      </p:sp>
      <p:sp>
        <p:nvSpPr>
          <p:cNvPr id="31" name="직사각형 30"/>
          <p:cNvSpPr/>
          <p:nvPr/>
        </p:nvSpPr>
        <p:spPr>
          <a:xfrm>
            <a:off x="2546928" y="2402919"/>
            <a:ext cx="1779079" cy="57606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rPr>
              <a:t>기후변화협약</a:t>
            </a:r>
            <a:r>
              <a:rPr lang="en-US" altLang="ko-KR" sz="1200" b="1" dirty="0" smtClean="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rPr>
              <a:t>(UNFCCC)</a:t>
            </a:r>
          </a:p>
          <a:p>
            <a:pPr algn="ctr"/>
            <a:r>
              <a:rPr lang="ko-KR" altLang="en-US" sz="1200" b="1" dirty="0" smtClean="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rPr>
              <a:t>생물다양성협약</a:t>
            </a:r>
            <a:r>
              <a:rPr lang="en-US" altLang="ko-KR" sz="1200" b="1" dirty="0" smtClean="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rPr>
              <a:t>(UNCBD)</a:t>
            </a:r>
          </a:p>
          <a:p>
            <a:pPr algn="ctr"/>
            <a:r>
              <a:rPr lang="ko-KR" altLang="en-US" sz="1200" b="1" dirty="0" err="1" smtClean="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rPr>
              <a:t>사막화방지협약</a:t>
            </a:r>
            <a:r>
              <a:rPr lang="en-US" altLang="ko-KR" sz="1200" b="1" dirty="0" smtClean="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</a:rPr>
              <a:t>(UNCCD)</a:t>
            </a:r>
            <a:endParaRPr lang="ko-KR" altLang="en-US" sz="1200" b="1" dirty="0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grpSp>
        <p:nvGrpSpPr>
          <p:cNvPr id="32" name="그룹 22"/>
          <p:cNvGrpSpPr/>
          <p:nvPr/>
        </p:nvGrpSpPr>
        <p:grpSpPr>
          <a:xfrm>
            <a:off x="-1588" y="0"/>
            <a:ext cx="9144000" cy="632442"/>
            <a:chOff x="0" y="0"/>
            <a:chExt cx="9144000" cy="632442"/>
          </a:xfrm>
        </p:grpSpPr>
        <p:sp>
          <p:nvSpPr>
            <p:cNvPr id="33" name="직사각형 32"/>
            <p:cNvSpPr/>
            <p:nvPr/>
          </p:nvSpPr>
          <p:spPr>
            <a:xfrm>
              <a:off x="0" y="0"/>
              <a:ext cx="9144000" cy="632442"/>
            </a:xfrm>
            <a:prstGeom prst="rect">
              <a:avLst/>
            </a:prstGeom>
            <a:gradFill flip="none" rotWithShape="1">
              <a:gsLst>
                <a:gs pos="0">
                  <a:srgbClr val="014B79"/>
                </a:gs>
                <a:gs pos="100000">
                  <a:srgbClr val="0D3C63"/>
                </a:gs>
              </a:gsLst>
              <a:lin ang="10800000" scaled="1"/>
              <a:tileRect/>
            </a:gradFill>
            <a:ln w="12700"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34" name="Rectangle 5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5" name="Rectangle 7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6" name="Rectangle 9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75978" y="44624"/>
            <a:ext cx="6584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Ⅱ.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지속가능발전의 국제적 논의 경과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ea typeface="+mj-ea"/>
              <a:cs typeface="Calibri" panose="020F0502020204030204" pitchFamily="34" charset="0"/>
            </a:endParaRPr>
          </a:p>
        </p:txBody>
      </p:sp>
      <p:sp>
        <p:nvSpPr>
          <p:cNvPr id="39" name="슬라이드 번호 개체 틀 42"/>
          <p:cNvSpPr txBox="1">
            <a:spLocks/>
          </p:cNvSpPr>
          <p:nvPr/>
        </p:nvSpPr>
        <p:spPr>
          <a:xfrm>
            <a:off x="6553200" y="645342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ko-KR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</a:t>
            </a:r>
            <a:endParaRPr lang="ko-KR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TextBox 10"/>
          <p:cNvSpPr txBox="1">
            <a:spLocks noChangeArrowheads="1"/>
          </p:cNvSpPr>
          <p:nvPr/>
        </p:nvSpPr>
        <p:spPr bwMode="auto">
          <a:xfrm>
            <a:off x="1041411" y="3367097"/>
            <a:ext cx="5760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000" b="1" dirty="0" smtClean="0"/>
              <a:t>1983</a:t>
            </a:r>
            <a:endParaRPr lang="ko-KR" altLang="en-US" sz="1000" b="1" dirty="0"/>
          </a:p>
        </p:txBody>
      </p:sp>
      <p:sp>
        <p:nvSpPr>
          <p:cNvPr id="40" name="TextBox 9"/>
          <p:cNvSpPr txBox="1">
            <a:spLocks noChangeArrowheads="1"/>
          </p:cNvSpPr>
          <p:nvPr/>
        </p:nvSpPr>
        <p:spPr bwMode="auto">
          <a:xfrm>
            <a:off x="387967" y="1747233"/>
            <a:ext cx="1978099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extrusionH="6350" contourW="6350">
            <a:bevelT w="152400" h="50800" prst="softRound"/>
          </a:sp3d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1600" b="1" dirty="0" smtClean="0">
                <a:solidFill>
                  <a:srgbClr val="FF000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World Commission on Environment &amp; Development</a:t>
            </a:r>
            <a:endParaRPr lang="en-US" altLang="ko-KR" sz="1600" b="1" dirty="0" smtClean="0"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</p:txBody>
      </p:sp>
      <p:cxnSp>
        <p:nvCxnSpPr>
          <p:cNvPr id="41" name="Straight Connector 11"/>
          <p:cNvCxnSpPr/>
          <p:nvPr/>
        </p:nvCxnSpPr>
        <p:spPr bwMode="auto">
          <a:xfrm>
            <a:off x="1057280" y="2576538"/>
            <a:ext cx="3413" cy="9993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10"/>
          <p:cNvSpPr txBox="1">
            <a:spLocks noChangeArrowheads="1"/>
          </p:cNvSpPr>
          <p:nvPr/>
        </p:nvSpPr>
        <p:spPr bwMode="auto">
          <a:xfrm>
            <a:off x="6300240" y="1749586"/>
            <a:ext cx="2304330" cy="10772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extrusionH="6350" contourW="6350">
            <a:bevelT w="152400" h="50800" prst="softRound"/>
          </a:sp3d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600" b="1" dirty="0" smtClean="0">
                <a:solidFill>
                  <a:srgbClr val="FF000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UN Sustainable Development Summit</a:t>
            </a:r>
          </a:p>
          <a:p>
            <a:pPr algn="ctr" eaLnBrk="1" hangingPunct="1">
              <a:defRPr/>
            </a:pPr>
            <a:r>
              <a:rPr lang="en-US" altLang="ko-KR" sz="1600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Sustainable Development Goals</a:t>
            </a:r>
          </a:p>
        </p:txBody>
      </p:sp>
      <p:cxnSp>
        <p:nvCxnSpPr>
          <p:cNvPr id="47" name="Straight Connector 31"/>
          <p:cNvCxnSpPr/>
          <p:nvPr/>
        </p:nvCxnSpPr>
        <p:spPr bwMode="auto">
          <a:xfrm>
            <a:off x="7452400" y="2826517"/>
            <a:ext cx="0" cy="7496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10"/>
          <p:cNvSpPr txBox="1">
            <a:spLocks noChangeArrowheads="1"/>
          </p:cNvSpPr>
          <p:nvPr/>
        </p:nvSpPr>
        <p:spPr bwMode="auto">
          <a:xfrm>
            <a:off x="7426024" y="3353175"/>
            <a:ext cx="5760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000" b="1" dirty="0" smtClean="0"/>
              <a:t>2015</a:t>
            </a:r>
            <a:endParaRPr lang="ko-KR" altLang="en-US" sz="1000" b="1" dirty="0"/>
          </a:p>
        </p:txBody>
      </p:sp>
      <p:cxnSp>
        <p:nvCxnSpPr>
          <p:cNvPr id="64" name="Straight Connector 13"/>
          <p:cNvCxnSpPr/>
          <p:nvPr/>
        </p:nvCxnSpPr>
        <p:spPr bwMode="auto">
          <a:xfrm>
            <a:off x="6444260" y="3575882"/>
            <a:ext cx="0" cy="10056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0"/>
          <p:cNvSpPr txBox="1">
            <a:spLocks noChangeArrowheads="1"/>
          </p:cNvSpPr>
          <p:nvPr/>
        </p:nvSpPr>
        <p:spPr bwMode="auto">
          <a:xfrm>
            <a:off x="5423583" y="4212318"/>
            <a:ext cx="2129668" cy="830997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extrusionH="6350" contourW="6350">
            <a:bevelT w="152400" h="50800" prst="softRound"/>
          </a:sp3d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UNCSD_Rio+20</a:t>
            </a:r>
          </a:p>
          <a:p>
            <a:pPr algn="ctr">
              <a:defRPr/>
            </a:pPr>
            <a:r>
              <a:rPr lang="en-US" sz="1600" b="1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The Future We Want</a:t>
            </a:r>
          </a:p>
          <a:p>
            <a:pPr algn="ctr">
              <a:defRPr/>
            </a:pPr>
            <a:endParaRPr lang="en-US" sz="1600" b="1" dirty="0" smtClean="0"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5543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9"/>
          </a:xfrm>
          <a:prstGeom prst="rect">
            <a:avLst/>
          </a:prstGeom>
        </p:spPr>
      </p:pic>
      <p:pic>
        <p:nvPicPr>
          <p:cNvPr id="35" name="그림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 flipH="1" flipV="1">
            <a:off x="0" y="0"/>
            <a:ext cx="9167576" cy="3428999"/>
          </a:xfrm>
          <a:prstGeom prst="rect">
            <a:avLst/>
          </a:prstGeom>
        </p:spPr>
      </p:pic>
      <p:grpSp>
        <p:nvGrpSpPr>
          <p:cNvPr id="3" name="그룹 22"/>
          <p:cNvGrpSpPr/>
          <p:nvPr/>
        </p:nvGrpSpPr>
        <p:grpSpPr>
          <a:xfrm>
            <a:off x="-1588" y="0"/>
            <a:ext cx="9144000" cy="632442"/>
            <a:chOff x="0" y="0"/>
            <a:chExt cx="9144000" cy="632442"/>
          </a:xfrm>
        </p:grpSpPr>
        <p:sp>
          <p:nvSpPr>
            <p:cNvPr id="16" name="직사각형 15"/>
            <p:cNvSpPr/>
            <p:nvPr/>
          </p:nvSpPr>
          <p:spPr>
            <a:xfrm>
              <a:off x="0" y="0"/>
              <a:ext cx="9144000" cy="632442"/>
            </a:xfrm>
            <a:prstGeom prst="rect">
              <a:avLst/>
            </a:prstGeom>
            <a:gradFill flip="none" rotWithShape="1">
              <a:gsLst>
                <a:gs pos="0">
                  <a:srgbClr val="014B79"/>
                </a:gs>
                <a:gs pos="100000">
                  <a:srgbClr val="0D3C63"/>
                </a:gs>
              </a:gsLst>
              <a:lin ang="10800000" scaled="1"/>
              <a:tileRect/>
            </a:gradFill>
            <a:ln w="12700"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" name="Rectangle 9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75978" y="44624"/>
            <a:ext cx="6080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II.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지속가능발전의</a:t>
            </a: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국제적 논의 경과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08" y="2204831"/>
            <a:ext cx="6727882" cy="3166062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240" y="2183927"/>
            <a:ext cx="2157330" cy="3186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3511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9"/>
          </a:xfrm>
          <a:prstGeom prst="rect">
            <a:avLst/>
          </a:prstGeom>
        </p:spPr>
      </p:pic>
      <p:pic>
        <p:nvPicPr>
          <p:cNvPr id="35" name="그림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 flipH="1" flipV="1">
            <a:off x="0" y="0"/>
            <a:ext cx="9167576" cy="3428999"/>
          </a:xfrm>
          <a:prstGeom prst="rect">
            <a:avLst/>
          </a:prstGeom>
        </p:spPr>
      </p:pic>
      <p:grpSp>
        <p:nvGrpSpPr>
          <p:cNvPr id="3" name="그룹 22"/>
          <p:cNvGrpSpPr/>
          <p:nvPr/>
        </p:nvGrpSpPr>
        <p:grpSpPr>
          <a:xfrm>
            <a:off x="-1588" y="0"/>
            <a:ext cx="9144000" cy="632442"/>
            <a:chOff x="0" y="0"/>
            <a:chExt cx="9144000" cy="632442"/>
          </a:xfrm>
        </p:grpSpPr>
        <p:sp>
          <p:nvSpPr>
            <p:cNvPr id="16" name="직사각형 15"/>
            <p:cNvSpPr/>
            <p:nvPr/>
          </p:nvSpPr>
          <p:spPr>
            <a:xfrm>
              <a:off x="0" y="0"/>
              <a:ext cx="9144000" cy="632442"/>
            </a:xfrm>
            <a:prstGeom prst="rect">
              <a:avLst/>
            </a:prstGeom>
            <a:gradFill flip="none" rotWithShape="1">
              <a:gsLst>
                <a:gs pos="0">
                  <a:srgbClr val="014B79"/>
                </a:gs>
                <a:gs pos="100000">
                  <a:srgbClr val="0D3C63"/>
                </a:gs>
              </a:gsLst>
              <a:lin ang="10800000" scaled="1"/>
              <a:tileRect/>
            </a:gradFill>
            <a:ln w="12700"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" name="Rectangle 9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75978" y="44624"/>
            <a:ext cx="6152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II.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지속가능발전의</a:t>
            </a: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국제적 논의 경과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362" y="1596790"/>
            <a:ext cx="4105275" cy="3200400"/>
          </a:xfrm>
          <a:prstGeom prst="rect">
            <a:avLst/>
          </a:prstGeom>
        </p:spPr>
      </p:pic>
      <p:sp>
        <p:nvSpPr>
          <p:cNvPr id="41" name="모서리가 둥근 직사각형 40"/>
          <p:cNvSpPr/>
          <p:nvPr/>
        </p:nvSpPr>
        <p:spPr>
          <a:xfrm>
            <a:off x="467430" y="5432821"/>
            <a:ext cx="8209140" cy="510778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>
              <a:defRPr/>
            </a:pPr>
            <a:r>
              <a:rPr lang="en-US" altLang="ko-KR" sz="2400" u="sng" dirty="0" smtClean="0">
                <a:solidFill>
                  <a:srgbClr val="FF0000"/>
                </a:solidFill>
                <a:latin typeface="+mn-ea"/>
              </a:rPr>
              <a:t>E</a:t>
            </a:r>
            <a:r>
              <a:rPr lang="en-US" altLang="ko-KR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nvironmentally </a:t>
            </a:r>
            <a:r>
              <a:rPr lang="en-US" altLang="ko-KR" sz="2400" u="sng" dirty="0" smtClean="0">
                <a:solidFill>
                  <a:srgbClr val="FF0000"/>
                </a:solidFill>
                <a:latin typeface="+mn-ea"/>
              </a:rPr>
              <a:t>S</a:t>
            </a:r>
            <a:r>
              <a:rPr lang="en-US" altLang="ko-KR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ound and </a:t>
            </a:r>
            <a:r>
              <a:rPr lang="en-US" altLang="ko-KR" sz="2400" u="sng" dirty="0" smtClean="0">
                <a:solidFill>
                  <a:srgbClr val="FF0000"/>
                </a:solidFill>
                <a:latin typeface="+mn-ea"/>
              </a:rPr>
              <a:t>S</a:t>
            </a:r>
            <a:r>
              <a:rPr lang="en-US" altLang="ko-KR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ustainable </a:t>
            </a:r>
            <a:r>
              <a:rPr lang="en-US" altLang="ko-KR" sz="2400" u="sng" dirty="0" smtClean="0">
                <a:solidFill>
                  <a:srgbClr val="FF0000"/>
                </a:solidFill>
                <a:latin typeface="+mn-ea"/>
              </a:rPr>
              <a:t>D</a:t>
            </a:r>
            <a:r>
              <a:rPr lang="en-US" altLang="ko-KR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evelopment</a:t>
            </a:r>
            <a:endParaRPr lang="ko-KR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195565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9"/>
          </a:xfrm>
          <a:prstGeom prst="rect">
            <a:avLst/>
          </a:prstGeom>
        </p:spPr>
      </p:pic>
      <p:pic>
        <p:nvPicPr>
          <p:cNvPr id="35" name="그림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5" y="27481"/>
            <a:ext cx="9144000" cy="6857999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 flipH="1" flipV="1">
            <a:off x="0" y="0"/>
            <a:ext cx="9167576" cy="3428999"/>
          </a:xfrm>
          <a:prstGeom prst="rect">
            <a:avLst/>
          </a:prstGeom>
        </p:spPr>
      </p:pic>
      <p:grpSp>
        <p:nvGrpSpPr>
          <p:cNvPr id="3" name="그룹 22"/>
          <p:cNvGrpSpPr/>
          <p:nvPr/>
        </p:nvGrpSpPr>
        <p:grpSpPr>
          <a:xfrm>
            <a:off x="-1588" y="0"/>
            <a:ext cx="9144000" cy="632442"/>
            <a:chOff x="0" y="0"/>
            <a:chExt cx="9144000" cy="632442"/>
          </a:xfrm>
        </p:grpSpPr>
        <p:sp>
          <p:nvSpPr>
            <p:cNvPr id="16" name="직사각형 15"/>
            <p:cNvSpPr/>
            <p:nvPr/>
          </p:nvSpPr>
          <p:spPr>
            <a:xfrm>
              <a:off x="0" y="0"/>
              <a:ext cx="9144000" cy="632442"/>
            </a:xfrm>
            <a:prstGeom prst="rect">
              <a:avLst/>
            </a:prstGeom>
            <a:gradFill flip="none" rotWithShape="1">
              <a:gsLst>
                <a:gs pos="0">
                  <a:srgbClr val="014B79"/>
                </a:gs>
                <a:gs pos="100000">
                  <a:srgbClr val="0D3C63"/>
                </a:gs>
              </a:gsLst>
              <a:lin ang="10800000" scaled="1"/>
              <a:tileRect/>
            </a:gradFill>
            <a:ln w="12700"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" name="Rectangle 9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5978" y="44624"/>
            <a:ext cx="600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II.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지속가능발전의 국제적 논의 경과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40" y="1923595"/>
            <a:ext cx="2736380" cy="2736380"/>
          </a:xfrm>
          <a:prstGeom prst="rect">
            <a:avLst/>
          </a:prstGeom>
        </p:spPr>
      </p:pic>
      <p:sp>
        <p:nvSpPr>
          <p:cNvPr id="31" name="모서리가 둥근 직사각형 30"/>
          <p:cNvSpPr/>
          <p:nvPr/>
        </p:nvSpPr>
        <p:spPr>
          <a:xfrm>
            <a:off x="467430" y="5432821"/>
            <a:ext cx="8209140" cy="510778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ko-KR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환경 </a:t>
            </a:r>
            <a:r>
              <a:rPr lang="en-US" altLang="ko-KR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+ </a:t>
            </a:r>
            <a:r>
              <a:rPr lang="ko-KR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경제 </a:t>
            </a:r>
            <a:r>
              <a:rPr lang="en-US" altLang="ko-KR" sz="2400" dirty="0" smtClean="0">
                <a:solidFill>
                  <a:srgbClr val="FF0000"/>
                </a:solidFill>
                <a:latin typeface="+mn-ea"/>
              </a:rPr>
              <a:t>+ </a:t>
            </a:r>
            <a:r>
              <a:rPr lang="ko-KR" altLang="en-US" sz="2400" dirty="0" smtClean="0">
                <a:solidFill>
                  <a:srgbClr val="FF0000"/>
                </a:solidFill>
                <a:latin typeface="+mn-ea"/>
              </a:rPr>
              <a:t>사회</a:t>
            </a:r>
            <a:endParaRPr lang="ko-KR" altLang="en-US" sz="2400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480" y="1765964"/>
            <a:ext cx="4368527" cy="2894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2217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82" y="1"/>
            <a:ext cx="9144000" cy="6857999"/>
          </a:xfrm>
          <a:prstGeom prst="rect">
            <a:avLst/>
          </a:prstGeom>
        </p:spPr>
      </p:pic>
      <p:grpSp>
        <p:nvGrpSpPr>
          <p:cNvPr id="62" name="그룹 22"/>
          <p:cNvGrpSpPr/>
          <p:nvPr/>
        </p:nvGrpSpPr>
        <p:grpSpPr>
          <a:xfrm>
            <a:off x="-1588" y="0"/>
            <a:ext cx="9144000" cy="632442"/>
            <a:chOff x="0" y="0"/>
            <a:chExt cx="9144000" cy="632442"/>
          </a:xfrm>
        </p:grpSpPr>
        <p:sp>
          <p:nvSpPr>
            <p:cNvPr id="63" name="직사각형 62"/>
            <p:cNvSpPr/>
            <p:nvPr/>
          </p:nvSpPr>
          <p:spPr>
            <a:xfrm>
              <a:off x="0" y="0"/>
              <a:ext cx="9144000" cy="632442"/>
            </a:xfrm>
            <a:prstGeom prst="rect">
              <a:avLst/>
            </a:prstGeom>
            <a:gradFill flip="none" rotWithShape="1">
              <a:gsLst>
                <a:gs pos="0">
                  <a:srgbClr val="014B79"/>
                </a:gs>
                <a:gs pos="100000">
                  <a:srgbClr val="0D3C63"/>
                </a:gs>
              </a:gsLst>
              <a:lin ang="10800000" scaled="1"/>
              <a:tileRect/>
            </a:gradFill>
            <a:ln w="12700"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64" name="Rectangle 5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5" name="Rectangle 7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6" name="Rectangle 9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75978" y="44624"/>
            <a:ext cx="6584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Ⅱ.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지속가능발전목표의 국제적 논의 경과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9" name="Picture 4" descr="MDG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412776"/>
            <a:ext cx="8424936" cy="4708180"/>
          </a:xfrm>
          <a:prstGeom prst="rect">
            <a:avLst/>
          </a:prstGeom>
          <a:noFill/>
        </p:spPr>
      </p:pic>
      <p:sp>
        <p:nvSpPr>
          <p:cNvPr id="10" name="제목 1"/>
          <p:cNvSpPr txBox="1">
            <a:spLocks/>
          </p:cNvSpPr>
          <p:nvPr/>
        </p:nvSpPr>
        <p:spPr bwMode="auto">
          <a:xfrm>
            <a:off x="179390" y="494130"/>
            <a:ext cx="8352606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kumimoji="0" lang="en-US" altLang="ko-KR" sz="2000" b="1" dirty="0" smtClean="0">
              <a:solidFill>
                <a:schemeClr val="tx2"/>
              </a:solidFill>
              <a:latin typeface="+mn-ea"/>
              <a:ea typeface="+mn-ea"/>
              <a:cs typeface="Times New Roman" pitchFamily="18" charset="0"/>
            </a:endParaRPr>
          </a:p>
          <a:p>
            <a:pPr>
              <a:defRPr/>
            </a:pPr>
            <a:r>
              <a:rPr kumimoji="0" lang="en-US" altLang="ko-KR" sz="2400" b="1" dirty="0" smtClean="0">
                <a:solidFill>
                  <a:schemeClr val="tx2"/>
                </a:solidFill>
                <a:latin typeface="+mn-ea"/>
                <a:ea typeface="+mn-ea"/>
                <a:cs typeface="Times New Roman" pitchFamily="18" charset="0"/>
              </a:rPr>
              <a:t>MDGs 8</a:t>
            </a:r>
            <a:r>
              <a:rPr kumimoji="0" lang="ko-KR" altLang="en-US" sz="2400" b="1" dirty="0" smtClean="0">
                <a:solidFill>
                  <a:schemeClr val="tx2"/>
                </a:solidFill>
                <a:latin typeface="+mn-ea"/>
                <a:ea typeface="+mn-ea"/>
                <a:cs typeface="Times New Roman" pitchFamily="18" charset="0"/>
              </a:rPr>
              <a:t>개 목표</a:t>
            </a:r>
            <a:endParaRPr kumimoji="0" lang="ko-KR" altLang="en-US" sz="2400" dirty="0" smtClean="0">
              <a:solidFill>
                <a:srgbClr val="FF0000"/>
              </a:solidFill>
              <a:latin typeface="+mn-ea"/>
              <a:ea typeface="+mn-ea"/>
              <a:cs typeface="Times New Roman" pitchFamily="18" charset="0"/>
            </a:endParaRPr>
          </a:p>
        </p:txBody>
      </p:sp>
      <p:sp>
        <p:nvSpPr>
          <p:cNvPr id="11" name="슬라이드 번호 개체 틀 42"/>
          <p:cNvSpPr txBox="1">
            <a:spLocks/>
          </p:cNvSpPr>
          <p:nvPr/>
        </p:nvSpPr>
        <p:spPr>
          <a:xfrm>
            <a:off x="6553200" y="645342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ko-KR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15</a:t>
            </a:r>
            <a:endParaRPr lang="ko-KR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1086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9"/>
          </a:xfrm>
          <a:prstGeom prst="rect">
            <a:avLst/>
          </a:prstGeom>
        </p:spPr>
      </p:pic>
      <p:pic>
        <p:nvPicPr>
          <p:cNvPr id="35" name="그림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 flipH="1" flipV="1">
            <a:off x="0" y="0"/>
            <a:ext cx="9167576" cy="3428999"/>
          </a:xfrm>
          <a:prstGeom prst="rect">
            <a:avLst/>
          </a:prstGeom>
        </p:spPr>
      </p:pic>
      <p:grpSp>
        <p:nvGrpSpPr>
          <p:cNvPr id="3" name="그룹 22"/>
          <p:cNvGrpSpPr/>
          <p:nvPr/>
        </p:nvGrpSpPr>
        <p:grpSpPr>
          <a:xfrm>
            <a:off x="-1588" y="0"/>
            <a:ext cx="9144000" cy="632442"/>
            <a:chOff x="0" y="0"/>
            <a:chExt cx="9144000" cy="632442"/>
          </a:xfrm>
        </p:grpSpPr>
        <p:sp>
          <p:nvSpPr>
            <p:cNvPr id="16" name="직사각형 15"/>
            <p:cNvSpPr/>
            <p:nvPr/>
          </p:nvSpPr>
          <p:spPr>
            <a:xfrm>
              <a:off x="0" y="0"/>
              <a:ext cx="9144000" cy="632442"/>
            </a:xfrm>
            <a:prstGeom prst="rect">
              <a:avLst/>
            </a:prstGeom>
            <a:gradFill flip="none" rotWithShape="1">
              <a:gsLst>
                <a:gs pos="0">
                  <a:srgbClr val="014B79"/>
                </a:gs>
                <a:gs pos="100000">
                  <a:srgbClr val="0D3C63"/>
                </a:gs>
              </a:gsLst>
              <a:lin ang="10800000" scaled="1"/>
              <a:tileRect/>
            </a:gradFill>
            <a:ln w="12700"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" name="Rectangle 9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5978" y="44624"/>
            <a:ext cx="6800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cs typeface="Calibri" panose="020F0502020204030204" pitchFamily="34" charset="0"/>
              </a:rPr>
              <a:t>Ⅱ. </a:t>
            </a:r>
            <a:r>
              <a: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cs typeface="Calibri" panose="020F0502020204030204" pitchFamily="34" charset="0"/>
              </a:rPr>
              <a:t>지속가능발전목표의 국제적 논의 경과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733" y="840415"/>
            <a:ext cx="3800134" cy="3132232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550" y="3140960"/>
            <a:ext cx="7487317" cy="475266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716" y="840415"/>
            <a:ext cx="3753521" cy="2300545"/>
          </a:xfrm>
          <a:prstGeom prst="rect">
            <a:avLst/>
          </a:prstGeom>
        </p:spPr>
      </p:pic>
      <p:sp>
        <p:nvSpPr>
          <p:cNvPr id="15" name="모서리가 둥근 직사각형 14"/>
          <p:cNvSpPr/>
          <p:nvPr/>
        </p:nvSpPr>
        <p:spPr>
          <a:xfrm>
            <a:off x="4788030" y="2381477"/>
            <a:ext cx="3643224" cy="289441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altLang="ko-KR" sz="1100" dirty="0" smtClean="0">
                <a:solidFill>
                  <a:schemeClr val="tx2"/>
                </a:solidFill>
                <a:latin typeface="+mn-ea"/>
              </a:rPr>
              <a:t>“We don’t have plan B because there is no planet B.”</a:t>
            </a:r>
            <a:endParaRPr lang="ko-KR" altLang="en-US" sz="1100" dirty="0">
              <a:solidFill>
                <a:schemeClr val="tx2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579945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22"/>
          <p:cNvGrpSpPr/>
          <p:nvPr/>
        </p:nvGrpSpPr>
        <p:grpSpPr>
          <a:xfrm>
            <a:off x="-1588" y="0"/>
            <a:ext cx="9144000" cy="632442"/>
            <a:chOff x="0" y="0"/>
            <a:chExt cx="9144000" cy="632442"/>
          </a:xfrm>
        </p:grpSpPr>
        <p:sp>
          <p:nvSpPr>
            <p:cNvPr id="8" name="직사각형 7"/>
            <p:cNvSpPr/>
            <p:nvPr/>
          </p:nvSpPr>
          <p:spPr>
            <a:xfrm>
              <a:off x="0" y="0"/>
              <a:ext cx="9144000" cy="632442"/>
            </a:xfrm>
            <a:prstGeom prst="rect">
              <a:avLst/>
            </a:prstGeom>
            <a:gradFill flip="none" rotWithShape="1">
              <a:gsLst>
                <a:gs pos="0">
                  <a:srgbClr val="014B79"/>
                </a:gs>
                <a:gs pos="100000">
                  <a:srgbClr val="0D3C63"/>
                </a:gs>
              </a:gsLst>
              <a:lin ang="10800000" scaled="1"/>
              <a:tileRect/>
            </a:gradFill>
            <a:ln w="12700"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75978" y="44624"/>
            <a:ext cx="6584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cs typeface="Calibri" panose="020F0502020204030204" pitchFamily="34" charset="0"/>
              </a:rPr>
              <a:t>Ⅱ. </a:t>
            </a:r>
            <a:r>
              <a: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cs typeface="Calibri" panose="020F0502020204030204" pitchFamily="34" charset="0"/>
              </a:rPr>
              <a:t>지속가능발전목표의 국제적 논의 경과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2D28-359C-4222-BFAC-6BAE6F754E3E}" type="slidenum">
              <a:rPr lang="ko-KR" altLang="en-US" smtClean="0"/>
              <a:pPr/>
              <a:t>17</a:t>
            </a:fld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5" y="332570"/>
            <a:ext cx="88776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31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3" name="모서리가 둥근 직사각형 2"/>
          <p:cNvSpPr/>
          <p:nvPr/>
        </p:nvSpPr>
        <p:spPr>
          <a:xfrm>
            <a:off x="576262" y="1051871"/>
            <a:ext cx="8061325" cy="534892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12700">
            <a:solidFill>
              <a:srgbClr val="0683B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 panose="020F0502020204030204" pitchFamily="34" charset="0"/>
              <a:ea typeface="나눔바른고딕" panose="020B0603020101020101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69949" y="1700808"/>
            <a:ext cx="8337662" cy="2169825"/>
          </a:xfrm>
          <a:prstGeom prst="rect">
            <a:avLst/>
          </a:prstGeom>
        </p:spPr>
        <p:txBody>
          <a:bodyPr wrap="square" rIns="216000">
            <a:spAutoFit/>
          </a:bodyPr>
          <a:lstStyle/>
          <a:p>
            <a:pPr marL="266700" indent="-177800"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ko-KR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배경 </a:t>
            </a:r>
            <a:r>
              <a:rPr lang="en-US" altLang="ko-KR" sz="2000" b="1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: </a:t>
            </a:r>
            <a:r>
              <a:rPr lang="en-US" altLang="ko-KR" sz="2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Rio+20</a:t>
            </a:r>
            <a:r>
              <a:rPr lang="ko-KR" altLang="en-US" sz="2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에서 </a:t>
            </a:r>
            <a:r>
              <a:rPr lang="en-US" altLang="ko-KR" sz="2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2015</a:t>
            </a:r>
            <a:r>
              <a:rPr lang="ko-KR" altLang="en-US" sz="2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년 이후 지속가능발전 달성을 위한 </a:t>
            </a:r>
            <a:r>
              <a:rPr lang="en-US" altLang="ko-KR" sz="2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SDGs</a:t>
            </a:r>
            <a:r>
              <a:rPr lang="ko-KR" altLang="en-US" sz="2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수립 합의</a:t>
            </a:r>
            <a:endParaRPr lang="en-US" altLang="ko-KR" sz="2000" spc="-15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 marL="266700" indent="-177800"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ko-KR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기간</a:t>
            </a:r>
            <a:r>
              <a:rPr lang="en-US" altLang="ko-K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: </a:t>
            </a:r>
            <a:r>
              <a:rPr lang="en-US" altLang="ko-KR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2016-2030</a:t>
            </a:r>
            <a:r>
              <a:rPr lang="ko-KR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년</a:t>
            </a:r>
            <a:r>
              <a:rPr lang="en-US" altLang="ko-KR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</a:t>
            </a:r>
            <a:r>
              <a:rPr lang="ko-KR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총 </a:t>
            </a:r>
            <a:r>
              <a:rPr lang="en-US" altLang="ko-KR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15</a:t>
            </a:r>
            <a:r>
              <a:rPr lang="ko-KR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년</a:t>
            </a:r>
            <a:endParaRPr lang="en-US" altLang="ko-KR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 marL="266700" indent="-177800"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ko-KR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지속가능발전의제 </a:t>
            </a:r>
            <a:r>
              <a:rPr lang="en-US" altLang="ko-K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2030 </a:t>
            </a:r>
            <a:r>
              <a:rPr lang="ko-KR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채택 </a:t>
            </a:r>
            <a:r>
              <a:rPr lang="en-US" altLang="ko-K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: 17</a:t>
            </a:r>
            <a:r>
              <a:rPr lang="ko-KR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개 목표</a:t>
            </a:r>
            <a:r>
              <a:rPr lang="en-US" altLang="ko-K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169</a:t>
            </a:r>
            <a:r>
              <a:rPr lang="ko-KR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개 세부과제 </a:t>
            </a:r>
            <a:r>
              <a:rPr lang="ko-KR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등</a:t>
            </a:r>
            <a:endParaRPr lang="en-US" altLang="ko-KR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 marL="266700" indent="-177800"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ko-KR" altLang="en-US" sz="2000" b="1" dirty="0" smtClean="0">
                <a:solidFill>
                  <a:srgbClr val="FF0000"/>
                </a:solidFill>
                <a:latin typeface="+mn-ea"/>
              </a:rPr>
              <a:t>의의 </a:t>
            </a:r>
            <a:r>
              <a:rPr lang="en-US" altLang="ko-KR" sz="2000" b="1" dirty="0" smtClean="0">
                <a:solidFill>
                  <a:srgbClr val="FF0000"/>
                </a:solidFill>
                <a:latin typeface="+mn-ea"/>
              </a:rPr>
              <a:t>: </a:t>
            </a:r>
            <a:r>
              <a:rPr lang="ko-KR" altLang="en-US" sz="2000" b="1" dirty="0" smtClean="0">
                <a:solidFill>
                  <a:srgbClr val="FF0000"/>
                </a:solidFill>
                <a:latin typeface="+mn-ea"/>
              </a:rPr>
              <a:t>인류사회 공동의 번영 비전</a:t>
            </a:r>
            <a:endParaRPr lang="en-US" altLang="ko-KR" sz="1400" dirty="0" smtClean="0">
              <a:solidFill>
                <a:srgbClr val="FF0000"/>
              </a:solidFill>
              <a:latin typeface="+mn-ea"/>
            </a:endParaRPr>
          </a:p>
        </p:txBody>
      </p:sp>
      <p:grpSp>
        <p:nvGrpSpPr>
          <p:cNvPr id="10" name="그룹 18"/>
          <p:cNvGrpSpPr/>
          <p:nvPr/>
        </p:nvGrpSpPr>
        <p:grpSpPr>
          <a:xfrm>
            <a:off x="755576" y="3958456"/>
            <a:ext cx="7920880" cy="2376810"/>
            <a:chOff x="468313" y="3789040"/>
            <a:chExt cx="8359363" cy="2376810"/>
          </a:xfrm>
        </p:grpSpPr>
        <p:sp>
          <p:nvSpPr>
            <p:cNvPr id="11" name="직사각형 10"/>
            <p:cNvSpPr/>
            <p:nvPr/>
          </p:nvSpPr>
          <p:spPr>
            <a:xfrm>
              <a:off x="468313" y="3789040"/>
              <a:ext cx="8207375" cy="2376810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" name="그룹 74"/>
            <p:cNvGrpSpPr/>
            <p:nvPr/>
          </p:nvGrpSpPr>
          <p:grpSpPr>
            <a:xfrm>
              <a:off x="611560" y="3849946"/>
              <a:ext cx="8216116" cy="2243350"/>
              <a:chOff x="611560" y="3777938"/>
              <a:chExt cx="8216116" cy="2243350"/>
            </a:xfrm>
          </p:grpSpPr>
          <p:pic>
            <p:nvPicPr>
              <p:cNvPr id="13" name="그림 12" descr="SDGs_fig1.jpg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611560" y="3777938"/>
                <a:ext cx="2304256" cy="2243350"/>
              </a:xfrm>
              <a:prstGeom prst="rect">
                <a:avLst/>
              </a:prstGeom>
            </p:spPr>
          </p:pic>
          <p:cxnSp>
            <p:nvCxnSpPr>
              <p:cNvPr id="14" name="직선 연결선 13"/>
              <p:cNvCxnSpPr/>
              <p:nvPr/>
            </p:nvCxnSpPr>
            <p:spPr>
              <a:xfrm>
                <a:off x="1979712" y="4725144"/>
                <a:ext cx="1656184" cy="792088"/>
              </a:xfrm>
              <a:prstGeom prst="line">
                <a:avLst/>
              </a:prstGeom>
              <a:ln w="19050">
                <a:prstDash val="sysDot"/>
                <a:headEnd type="non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직선 연결선 14"/>
              <p:cNvCxnSpPr/>
              <p:nvPr/>
            </p:nvCxnSpPr>
            <p:spPr>
              <a:xfrm>
                <a:off x="2051720" y="4365104"/>
                <a:ext cx="1584176" cy="360040"/>
              </a:xfrm>
              <a:prstGeom prst="line">
                <a:avLst/>
              </a:prstGeom>
              <a:ln w="19050">
                <a:prstDash val="sysDot"/>
                <a:headEnd type="non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직선 연결선 15"/>
              <p:cNvCxnSpPr/>
              <p:nvPr/>
            </p:nvCxnSpPr>
            <p:spPr>
              <a:xfrm>
                <a:off x="2267744" y="4077072"/>
                <a:ext cx="1368152" cy="0"/>
              </a:xfrm>
              <a:prstGeom prst="line">
                <a:avLst/>
              </a:prstGeom>
              <a:ln w="19050">
                <a:prstDash val="sysDot"/>
                <a:headEnd type="non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" name="직사각형 16"/>
              <p:cNvSpPr/>
              <p:nvPr/>
            </p:nvSpPr>
            <p:spPr>
              <a:xfrm>
                <a:off x="3636663" y="3933056"/>
                <a:ext cx="5149991" cy="504056"/>
              </a:xfrm>
              <a:prstGeom prst="rect">
                <a:avLst/>
              </a:prstGeom>
              <a:noFill/>
              <a:ln w="19050"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534988" indent="-534988" algn="just"/>
                <a:r>
                  <a:rPr lang="en-US" altLang="ko-KR" sz="1400" b="1" dirty="0" smtClean="0">
                    <a:latin typeface="+mn-ea"/>
                  </a:rPr>
                  <a:t>(</a:t>
                </a:r>
                <a:r>
                  <a:rPr lang="ko-KR" altLang="en-US" sz="1400" b="1" dirty="0" smtClean="0">
                    <a:latin typeface="+mn-ea"/>
                  </a:rPr>
                  <a:t>환경</a:t>
                </a:r>
                <a:r>
                  <a:rPr lang="en-US" altLang="ko-KR" sz="1400" b="1" dirty="0" smtClean="0">
                    <a:latin typeface="+mn-ea"/>
                  </a:rPr>
                  <a:t>) </a:t>
                </a:r>
                <a:r>
                  <a:rPr lang="ko-KR" altLang="en-US" sz="1400" dirty="0" smtClean="0">
                    <a:latin typeface="+mn-ea"/>
                  </a:rPr>
                  <a:t>물과  위생</a:t>
                </a:r>
                <a:r>
                  <a:rPr lang="en-US" altLang="ko-KR" sz="1400" dirty="0" smtClean="0">
                    <a:latin typeface="+mn-ea"/>
                  </a:rPr>
                  <a:t>, </a:t>
                </a:r>
                <a:r>
                  <a:rPr lang="ko-KR" altLang="en-US" sz="1400" dirty="0" smtClean="0">
                    <a:latin typeface="+mn-ea"/>
                  </a:rPr>
                  <a:t>기후변화</a:t>
                </a:r>
                <a:r>
                  <a:rPr lang="en-US" altLang="ko-KR" sz="1400" dirty="0" smtClean="0">
                    <a:latin typeface="+mn-ea"/>
                  </a:rPr>
                  <a:t>, </a:t>
                </a:r>
                <a:r>
                  <a:rPr lang="ko-KR" altLang="en-US" sz="1400" dirty="0" smtClean="0">
                    <a:latin typeface="+mn-ea"/>
                  </a:rPr>
                  <a:t>생물다양성</a:t>
                </a:r>
                <a:r>
                  <a:rPr lang="en-US" altLang="ko-KR" sz="1400" dirty="0" smtClean="0">
                    <a:latin typeface="+mn-ea"/>
                  </a:rPr>
                  <a:t>, </a:t>
                </a:r>
                <a:r>
                  <a:rPr lang="ko-KR" altLang="en-US" sz="1400" dirty="0" err="1" smtClean="0">
                    <a:latin typeface="+mn-ea"/>
                  </a:rPr>
                  <a:t>지속가능한</a:t>
                </a:r>
                <a:endParaRPr lang="en-US" altLang="ko-KR" sz="1400" dirty="0" smtClean="0">
                  <a:latin typeface="+mn-ea"/>
                </a:endParaRPr>
              </a:p>
              <a:p>
                <a:pPr marL="534988" indent="-534988" algn="just"/>
                <a:r>
                  <a:rPr lang="en-US" altLang="ko-KR" sz="1400" dirty="0" smtClean="0">
                    <a:latin typeface="+mn-ea"/>
                  </a:rPr>
                  <a:t>       </a:t>
                </a:r>
                <a:r>
                  <a:rPr lang="ko-KR" altLang="en-US" sz="1400" dirty="0" smtClean="0">
                    <a:latin typeface="+mn-ea"/>
                  </a:rPr>
                  <a:t>  생산 및 소비</a:t>
                </a:r>
                <a:r>
                  <a:rPr lang="en-US" altLang="ko-KR" sz="1400" dirty="0" smtClean="0">
                    <a:latin typeface="+mn-ea"/>
                  </a:rPr>
                  <a:t>, </a:t>
                </a:r>
                <a:r>
                  <a:rPr lang="ko-KR" altLang="en-US" sz="1400" dirty="0" smtClean="0">
                    <a:latin typeface="+mn-ea"/>
                  </a:rPr>
                  <a:t>화학물질 및 폐기물</a:t>
                </a:r>
                <a:r>
                  <a:rPr lang="en-US" altLang="ko-KR" sz="1400" dirty="0" smtClean="0">
                    <a:latin typeface="+mn-ea"/>
                  </a:rPr>
                  <a:t>, </a:t>
                </a:r>
                <a:r>
                  <a:rPr lang="ko-KR" altLang="en-US" sz="1400" dirty="0" smtClean="0">
                    <a:latin typeface="+mn-ea"/>
                  </a:rPr>
                  <a:t>에너지</a:t>
                </a:r>
                <a:r>
                  <a:rPr lang="en-US" altLang="ko-KR" sz="1400" dirty="0" smtClean="0">
                    <a:latin typeface="+mn-ea"/>
                  </a:rPr>
                  <a:t>, </a:t>
                </a:r>
                <a:r>
                  <a:rPr lang="ko-KR" altLang="en-US" sz="1400" dirty="0" smtClean="0">
                    <a:latin typeface="+mn-ea"/>
                  </a:rPr>
                  <a:t>사막화와 토지황폐화 등</a:t>
                </a:r>
                <a:endParaRPr lang="ko-KR" altLang="en-US" sz="1400" dirty="0">
                  <a:latin typeface="+mn-ea"/>
                </a:endParaRPr>
              </a:p>
            </p:txBody>
          </p:sp>
          <p:sp>
            <p:nvSpPr>
              <p:cNvPr id="18" name="직사각형 17"/>
              <p:cNvSpPr/>
              <p:nvPr/>
            </p:nvSpPr>
            <p:spPr>
              <a:xfrm>
                <a:off x="3635896" y="4725144"/>
                <a:ext cx="5039792" cy="504056"/>
              </a:xfrm>
              <a:prstGeom prst="rect">
                <a:avLst/>
              </a:prstGeom>
              <a:noFill/>
              <a:ln w="19050"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534988" indent="-534988" algn="just"/>
                <a:r>
                  <a:rPr lang="en-US" altLang="ko-KR" sz="1400" b="1" dirty="0" smtClean="0">
                    <a:latin typeface="+mn-ea"/>
                  </a:rPr>
                  <a:t>(</a:t>
                </a:r>
                <a:r>
                  <a:rPr lang="ko-KR" altLang="en-US" sz="1400" b="1" dirty="0" smtClean="0">
                    <a:latin typeface="+mn-ea"/>
                  </a:rPr>
                  <a:t>사회</a:t>
                </a:r>
                <a:r>
                  <a:rPr lang="en-US" altLang="ko-KR" sz="1400" b="1" dirty="0" smtClean="0">
                    <a:latin typeface="+mn-ea"/>
                  </a:rPr>
                  <a:t>) </a:t>
                </a:r>
                <a:r>
                  <a:rPr lang="ko-KR" altLang="en-US" sz="1400" dirty="0" smtClean="0">
                    <a:latin typeface="+mn-ea"/>
                  </a:rPr>
                  <a:t>사회보호</a:t>
                </a:r>
                <a:r>
                  <a:rPr lang="en-US" altLang="ko-KR" sz="1400" dirty="0" smtClean="0">
                    <a:latin typeface="+mn-ea"/>
                  </a:rPr>
                  <a:t>, </a:t>
                </a:r>
                <a:r>
                  <a:rPr lang="ko-KR" altLang="en-US" sz="1400" dirty="0" smtClean="0">
                    <a:latin typeface="+mn-ea"/>
                  </a:rPr>
                  <a:t>청년</a:t>
                </a:r>
                <a:r>
                  <a:rPr lang="en-US" altLang="ko-KR" sz="1400" dirty="0" smtClean="0">
                    <a:latin typeface="+mn-ea"/>
                  </a:rPr>
                  <a:t>, </a:t>
                </a:r>
                <a:r>
                  <a:rPr lang="ko-KR" altLang="en-US" sz="1400" dirty="0" smtClean="0">
                    <a:latin typeface="+mn-ea"/>
                  </a:rPr>
                  <a:t>교육</a:t>
                </a:r>
                <a:r>
                  <a:rPr lang="en-US" altLang="ko-KR" sz="1400" dirty="0" smtClean="0">
                    <a:latin typeface="+mn-ea"/>
                  </a:rPr>
                  <a:t>, </a:t>
                </a:r>
                <a:r>
                  <a:rPr lang="ko-KR" altLang="en-US" sz="1400" dirty="0" smtClean="0">
                    <a:latin typeface="+mn-ea"/>
                  </a:rPr>
                  <a:t>문화</a:t>
                </a:r>
                <a:r>
                  <a:rPr lang="en-US" altLang="ko-KR" sz="1400" dirty="0" smtClean="0">
                    <a:latin typeface="+mn-ea"/>
                  </a:rPr>
                  <a:t>, </a:t>
                </a:r>
                <a:r>
                  <a:rPr lang="ko-KR" altLang="en-US" sz="1400" dirty="0" smtClean="0">
                    <a:latin typeface="+mn-ea"/>
                  </a:rPr>
                  <a:t>인권</a:t>
                </a:r>
                <a:r>
                  <a:rPr lang="en-US" altLang="ko-KR" sz="1400" dirty="0" smtClean="0">
                    <a:latin typeface="+mn-ea"/>
                  </a:rPr>
                  <a:t>, </a:t>
                </a:r>
                <a:r>
                  <a:rPr lang="ko-KR" altLang="en-US" sz="1400" dirty="0" smtClean="0">
                    <a:latin typeface="+mn-ea"/>
                  </a:rPr>
                  <a:t>양성평등과 여성권익</a:t>
                </a:r>
                <a:r>
                  <a:rPr lang="en-US" altLang="ko-KR" sz="1400" dirty="0" smtClean="0">
                    <a:latin typeface="+mn-ea"/>
                  </a:rPr>
                  <a:t>,   </a:t>
                </a:r>
                <a:r>
                  <a:rPr lang="ko-KR" altLang="en-US" sz="1400" dirty="0" smtClean="0">
                    <a:latin typeface="+mn-ea"/>
                  </a:rPr>
                  <a:t>사회적 형평성</a:t>
                </a:r>
                <a:r>
                  <a:rPr lang="en-US" altLang="ko-KR" sz="1400" dirty="0" smtClean="0">
                    <a:latin typeface="+mn-ea"/>
                  </a:rPr>
                  <a:t>, </a:t>
                </a:r>
                <a:r>
                  <a:rPr lang="ko-KR" altLang="en-US" sz="1400" dirty="0" smtClean="0">
                    <a:latin typeface="+mn-ea"/>
                  </a:rPr>
                  <a:t>분쟁예방</a:t>
                </a:r>
                <a:r>
                  <a:rPr lang="en-US" altLang="ko-KR" sz="1400" dirty="0" smtClean="0">
                    <a:latin typeface="+mn-ea"/>
                  </a:rPr>
                  <a:t>, </a:t>
                </a:r>
                <a:r>
                  <a:rPr lang="ko-KR" altLang="en-US" sz="1400" dirty="0" smtClean="0">
                    <a:latin typeface="+mn-ea"/>
                  </a:rPr>
                  <a:t>항구적 평화 추구</a:t>
                </a:r>
                <a:r>
                  <a:rPr lang="en-US" altLang="ko-KR" sz="1400" dirty="0" smtClean="0">
                    <a:latin typeface="+mn-ea"/>
                  </a:rPr>
                  <a:t>, </a:t>
                </a:r>
                <a:r>
                  <a:rPr lang="ko-KR" altLang="en-US" sz="1400" dirty="0" smtClean="0">
                    <a:latin typeface="+mn-ea"/>
                  </a:rPr>
                  <a:t>법치주의와  거버넌스 등</a:t>
                </a:r>
                <a:endParaRPr lang="ko-KR" altLang="en-US" sz="1400" dirty="0">
                  <a:latin typeface="+mn-ea"/>
                </a:endParaRPr>
              </a:p>
            </p:txBody>
          </p:sp>
          <p:sp>
            <p:nvSpPr>
              <p:cNvPr id="19" name="직사각형 18"/>
              <p:cNvSpPr/>
              <p:nvPr/>
            </p:nvSpPr>
            <p:spPr>
              <a:xfrm>
                <a:off x="3635896" y="5445224"/>
                <a:ext cx="5191780" cy="504056"/>
              </a:xfrm>
              <a:prstGeom prst="rect">
                <a:avLst/>
              </a:prstGeom>
              <a:noFill/>
              <a:ln w="19050"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534988" indent="-534988" algn="just"/>
                <a:r>
                  <a:rPr lang="en-US" altLang="ko-KR" sz="1400" b="1" dirty="0" smtClean="0">
                    <a:latin typeface="+mn-ea"/>
                  </a:rPr>
                  <a:t>(</a:t>
                </a:r>
                <a:r>
                  <a:rPr lang="ko-KR" altLang="en-US" sz="1400" b="1" dirty="0" smtClean="0">
                    <a:latin typeface="+mn-ea"/>
                  </a:rPr>
                  <a:t>경</a:t>
                </a:r>
                <a:r>
                  <a:rPr lang="ko-KR" altLang="en-US" sz="1400" b="1" dirty="0">
                    <a:latin typeface="+mn-ea"/>
                  </a:rPr>
                  <a:t>제</a:t>
                </a:r>
                <a:r>
                  <a:rPr lang="en-US" altLang="ko-KR" sz="1400" b="1" dirty="0" smtClean="0">
                    <a:latin typeface="+mn-ea"/>
                  </a:rPr>
                  <a:t>) </a:t>
                </a:r>
                <a:r>
                  <a:rPr lang="ko-KR" altLang="en-US" sz="1400" dirty="0" smtClean="0">
                    <a:latin typeface="+mn-ea"/>
                  </a:rPr>
                  <a:t>빈곤퇴치</a:t>
                </a:r>
                <a:r>
                  <a:rPr lang="en-US" altLang="ko-KR" sz="1400" dirty="0" smtClean="0">
                    <a:latin typeface="+mn-ea"/>
                  </a:rPr>
                  <a:t>, </a:t>
                </a:r>
                <a:r>
                  <a:rPr lang="ko-KR" altLang="en-US" sz="1400" dirty="0" smtClean="0">
                    <a:latin typeface="+mn-ea"/>
                  </a:rPr>
                  <a:t>고용과 모두를 위한 양질의 노동</a:t>
                </a:r>
                <a:r>
                  <a:rPr lang="en-US" altLang="ko-KR" sz="1400" dirty="0" smtClean="0">
                    <a:latin typeface="+mn-ea"/>
                  </a:rPr>
                  <a:t>,</a:t>
                </a:r>
              </a:p>
              <a:p>
                <a:pPr marL="534988" indent="-534988" algn="just"/>
                <a:r>
                  <a:rPr lang="en-US" altLang="ko-KR" sz="1400" dirty="0" smtClean="0">
                    <a:latin typeface="+mn-ea"/>
                  </a:rPr>
                  <a:t>         </a:t>
                </a:r>
                <a:r>
                  <a:rPr lang="ko-KR" altLang="en-US" sz="1400" dirty="0" smtClean="0">
                    <a:latin typeface="+mn-ea"/>
                  </a:rPr>
                  <a:t>지속적이고 통합적인 경제성장</a:t>
                </a:r>
                <a:r>
                  <a:rPr lang="en-US" altLang="ko-KR" sz="1400" dirty="0" smtClean="0">
                    <a:latin typeface="+mn-ea"/>
                  </a:rPr>
                  <a:t>, </a:t>
                </a:r>
                <a:r>
                  <a:rPr lang="ko-KR" altLang="en-US" sz="1400" dirty="0" smtClean="0">
                    <a:latin typeface="+mn-ea"/>
                  </a:rPr>
                  <a:t>거시경제정책 등</a:t>
                </a:r>
                <a:endParaRPr lang="ko-KR" altLang="en-US" sz="1400" dirty="0">
                  <a:latin typeface="+mn-ea"/>
                </a:endParaRPr>
              </a:p>
            </p:txBody>
          </p:sp>
        </p:grpSp>
      </p:grpSp>
      <p:grpSp>
        <p:nvGrpSpPr>
          <p:cNvPr id="21" name="그룹 97"/>
          <p:cNvGrpSpPr/>
          <p:nvPr/>
        </p:nvGrpSpPr>
        <p:grpSpPr>
          <a:xfrm>
            <a:off x="306232" y="1093527"/>
            <a:ext cx="5113494" cy="607281"/>
            <a:chOff x="198435" y="1811296"/>
            <a:chExt cx="2356270" cy="393566"/>
          </a:xfrm>
        </p:grpSpPr>
        <p:sp>
          <p:nvSpPr>
            <p:cNvPr id="22" name="직사각형 21"/>
            <p:cNvSpPr/>
            <p:nvPr/>
          </p:nvSpPr>
          <p:spPr>
            <a:xfrm>
              <a:off x="198438" y="1811296"/>
              <a:ext cx="2356267" cy="321559"/>
            </a:xfrm>
            <a:prstGeom prst="rect">
              <a:avLst/>
            </a:prstGeom>
            <a:solidFill>
              <a:srgbClr val="014B7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3" name="직각 삼각형 22"/>
            <p:cNvSpPr/>
            <p:nvPr/>
          </p:nvSpPr>
          <p:spPr>
            <a:xfrm rot="10800000">
              <a:off x="198435" y="2132853"/>
              <a:ext cx="122195" cy="72009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나눔바른고딕" panose="020B0603020101020101" pitchFamily="50" charset="-127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88380" y="1099403"/>
            <a:ext cx="4325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</a:rPr>
              <a:t>UN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</a:rPr>
              <a:t>지속가능발전목표</a:t>
            </a: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</a:rPr>
              <a:t>(SDGs) </a:t>
            </a:r>
            <a:endParaRPr lang="en-US" altLang="ko-KR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ea typeface="+mj-ea"/>
            </a:endParaRPr>
          </a:p>
        </p:txBody>
      </p:sp>
      <p:grpSp>
        <p:nvGrpSpPr>
          <p:cNvPr id="26" name="그룹 22"/>
          <p:cNvGrpSpPr/>
          <p:nvPr/>
        </p:nvGrpSpPr>
        <p:grpSpPr>
          <a:xfrm>
            <a:off x="-1588" y="0"/>
            <a:ext cx="9144000" cy="632442"/>
            <a:chOff x="0" y="0"/>
            <a:chExt cx="9144000" cy="632442"/>
          </a:xfrm>
        </p:grpSpPr>
        <p:sp>
          <p:nvSpPr>
            <p:cNvPr id="27" name="직사각형 26"/>
            <p:cNvSpPr/>
            <p:nvPr/>
          </p:nvSpPr>
          <p:spPr>
            <a:xfrm>
              <a:off x="0" y="0"/>
              <a:ext cx="9144000" cy="632442"/>
            </a:xfrm>
            <a:prstGeom prst="rect">
              <a:avLst/>
            </a:prstGeom>
            <a:gradFill flip="none" rotWithShape="1">
              <a:gsLst>
                <a:gs pos="0">
                  <a:srgbClr val="014B79"/>
                </a:gs>
                <a:gs pos="100000">
                  <a:srgbClr val="0D3C63"/>
                </a:gs>
              </a:gsLst>
              <a:lin ang="10800000" scaled="1"/>
              <a:tileRect/>
            </a:gradFill>
            <a:ln w="12700"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28" name="Rectangle 5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1" name="Rectangle 9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75978" y="44624"/>
            <a:ext cx="6584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cs typeface="Calibri" panose="020F0502020204030204" pitchFamily="34" charset="0"/>
              </a:rPr>
              <a:t>Ⅱ. </a:t>
            </a:r>
            <a:r>
              <a: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cs typeface="Calibri" panose="020F0502020204030204" pitchFamily="34" charset="0"/>
              </a:rPr>
              <a:t>지속가능발전목표의 국제적 논의 경과</a:t>
            </a:r>
          </a:p>
        </p:txBody>
      </p:sp>
      <p:sp>
        <p:nvSpPr>
          <p:cNvPr id="33" name="슬라이드 번호 개체 틀 42"/>
          <p:cNvSpPr txBox="1">
            <a:spLocks/>
          </p:cNvSpPr>
          <p:nvPr/>
        </p:nvSpPr>
        <p:spPr>
          <a:xfrm>
            <a:off x="6553200" y="645342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ko-KR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18</a:t>
            </a:r>
            <a:endParaRPr lang="ko-KR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4453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8"/>
          <p:cNvGrpSpPr/>
          <p:nvPr/>
        </p:nvGrpSpPr>
        <p:grpSpPr>
          <a:xfrm>
            <a:off x="-12082" y="1"/>
            <a:ext cx="9144000" cy="6857999"/>
            <a:chOff x="0" y="0"/>
            <a:chExt cx="9144000" cy="6857999"/>
          </a:xfrm>
        </p:grpSpPr>
        <p:pic>
          <p:nvPicPr>
            <p:cNvPr id="30" name="그림 2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7999"/>
            </a:xfrm>
            <a:prstGeom prst="rect">
              <a:avLst/>
            </a:prstGeom>
          </p:spPr>
        </p:pic>
        <p:grpSp>
          <p:nvGrpSpPr>
            <p:cNvPr id="3" name="그룹 30"/>
            <p:cNvGrpSpPr/>
            <p:nvPr/>
          </p:nvGrpSpPr>
          <p:grpSpPr>
            <a:xfrm>
              <a:off x="0" y="2456892"/>
              <a:ext cx="9144000" cy="1656184"/>
              <a:chOff x="0" y="2456892"/>
              <a:chExt cx="9144000" cy="1656184"/>
            </a:xfrm>
          </p:grpSpPr>
          <p:sp>
            <p:nvSpPr>
              <p:cNvPr id="32" name="직사각형 31"/>
              <p:cNvSpPr/>
              <p:nvPr/>
            </p:nvSpPr>
            <p:spPr>
              <a:xfrm>
                <a:off x="0" y="2456892"/>
                <a:ext cx="9144000" cy="1656184"/>
              </a:xfrm>
              <a:prstGeom prst="rect">
                <a:avLst/>
              </a:prstGeom>
              <a:solidFill>
                <a:srgbClr val="0669B6">
                  <a:alpha val="20000"/>
                </a:srgb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직사각형 32"/>
              <p:cNvSpPr/>
              <p:nvPr/>
            </p:nvSpPr>
            <p:spPr>
              <a:xfrm>
                <a:off x="0" y="2573784"/>
                <a:ext cx="9144000" cy="1422400"/>
              </a:xfrm>
              <a:prstGeom prst="rect">
                <a:avLst/>
              </a:prstGeom>
              <a:gradFill flip="none" rotWithShape="1">
                <a:gsLst>
                  <a:gs pos="49000">
                    <a:srgbClr val="014B79"/>
                  </a:gs>
                  <a:gs pos="0">
                    <a:srgbClr val="0D3C63"/>
                  </a:gs>
                  <a:gs pos="100000">
                    <a:srgbClr val="0D3C63"/>
                  </a:gs>
                </a:gsLst>
                <a:lin ang="10800000" scaled="1"/>
                <a:tileRect/>
              </a:gradFill>
              <a:ln w="12700">
                <a:noFill/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sp>
        <p:nvSpPr>
          <p:cNvPr id="8" name="TextBox 7"/>
          <p:cNvSpPr txBox="1"/>
          <p:nvPr/>
        </p:nvSpPr>
        <p:spPr>
          <a:xfrm>
            <a:off x="395420" y="2924944"/>
            <a:ext cx="864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4000" b="1" spc="-150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III. </a:t>
            </a:r>
            <a:r>
              <a:rPr lang="ko-KR" altLang="en-US" sz="4000" b="1" spc="-150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지속가능발전의 국내 이행현황</a:t>
            </a:r>
            <a:endParaRPr lang="ko-KR" altLang="en-US" sz="4000" b="1" spc="-15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4463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그림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" name="직사각형 18"/>
          <p:cNvSpPr/>
          <p:nvPr/>
        </p:nvSpPr>
        <p:spPr>
          <a:xfrm>
            <a:off x="1619590" y="1700760"/>
            <a:ext cx="5928229" cy="664207"/>
          </a:xfrm>
          <a:prstGeom prst="rect">
            <a:avLst/>
          </a:prstGeom>
          <a:solidFill>
            <a:srgbClr val="015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619590" y="2696951"/>
            <a:ext cx="5928229" cy="664207"/>
          </a:xfrm>
          <a:prstGeom prst="rect">
            <a:avLst/>
          </a:prstGeom>
          <a:solidFill>
            <a:srgbClr val="015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619590" y="3717040"/>
            <a:ext cx="5928229" cy="664207"/>
          </a:xfrm>
          <a:prstGeom prst="rect">
            <a:avLst/>
          </a:prstGeom>
          <a:solidFill>
            <a:srgbClr val="015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31973" y="2807234"/>
            <a:ext cx="6044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Calibri" panose="020F0502020204030204" pitchFamily="34" charset="0"/>
                <a:ea typeface="나눔바른고딕" panose="020B0603020101020101" pitchFamily="50" charset="-127"/>
                <a:cs typeface="Calibri" panose="020F0502020204030204" pitchFamily="34" charset="0"/>
              </a:rPr>
              <a:t> </a:t>
            </a:r>
            <a:r>
              <a:rPr lang="en-US" altLang="ko-KR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맑은 고딕"/>
                <a:cs typeface="Calibri" panose="020F0502020204030204" pitchFamily="34" charset="0"/>
              </a:rPr>
              <a:t>Ⅱ. </a:t>
            </a:r>
            <a:r>
              <a:rPr lang="ko-KR" altLang="en-US" sz="24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a typeface="맑은 고딕"/>
                <a:cs typeface="Calibri" panose="020F0502020204030204" pitchFamily="34" charset="0"/>
              </a:rPr>
              <a:t>지속가능발전의 국제적 논의 경과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Calibri" panose="020F0502020204030204" pitchFamily="34" charset="0"/>
              <a:ea typeface="나눔바른고딕" panose="020B0603020101020101" pitchFamily="50" charset="-127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43694" y="1785808"/>
            <a:ext cx="5198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Ⅰ.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지속가능발전의 인류사적 의미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ea typeface="+mj-ea"/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60234" y="3835020"/>
            <a:ext cx="5746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cs typeface="Calibri" panose="020F0502020204030204" pitchFamily="34" charset="0"/>
              </a:rPr>
              <a:t>Ⅲ.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cs typeface="Calibri" panose="020F0502020204030204" pitchFamily="34" charset="0"/>
              </a:rPr>
              <a:t>지속가능발전 국내 이행현황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Calibri" panose="020F0502020204030204" pitchFamily="34" charset="0"/>
              <a:ea typeface="나눔바른고딕" panose="020B0603020101020101" pitchFamily="50" charset="-127"/>
              <a:cs typeface="Calibri" panose="020F0502020204030204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619590" y="4750822"/>
            <a:ext cx="5928229" cy="664207"/>
          </a:xfrm>
          <a:prstGeom prst="rect">
            <a:avLst/>
          </a:prstGeom>
          <a:solidFill>
            <a:srgbClr val="015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60234" y="4868802"/>
            <a:ext cx="5746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cs typeface="Calibri" panose="020F0502020204030204" pitchFamily="34" charset="0"/>
              </a:rPr>
              <a:t>IV. K-SDGs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cs typeface="Calibri" panose="020F0502020204030204" pitchFamily="34" charset="0"/>
              </a:rPr>
              <a:t>수립의 역사적 의미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Calibri" panose="020F0502020204030204" pitchFamily="34" charset="0"/>
              <a:ea typeface="나눔바른고딕" panose="020B0603020101020101" pitchFamily="50" charset="-127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0164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3" name="모서리가 둥근 직사각형 2"/>
          <p:cNvSpPr/>
          <p:nvPr/>
        </p:nvSpPr>
        <p:spPr>
          <a:xfrm>
            <a:off x="576262" y="1051871"/>
            <a:ext cx="8061325" cy="534892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12700">
            <a:solidFill>
              <a:srgbClr val="0683B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 panose="020F0502020204030204" pitchFamily="34" charset="0"/>
              <a:ea typeface="나눔바른고딕" panose="020B0603020101020101" pitchFamily="50" charset="-127"/>
            </a:endParaRPr>
          </a:p>
        </p:txBody>
      </p:sp>
      <p:grpSp>
        <p:nvGrpSpPr>
          <p:cNvPr id="21" name="그룹 97"/>
          <p:cNvGrpSpPr/>
          <p:nvPr/>
        </p:nvGrpSpPr>
        <p:grpSpPr>
          <a:xfrm>
            <a:off x="306232" y="1052670"/>
            <a:ext cx="5113494" cy="607281"/>
            <a:chOff x="198435" y="1811296"/>
            <a:chExt cx="2356270" cy="393566"/>
          </a:xfrm>
        </p:grpSpPr>
        <p:sp>
          <p:nvSpPr>
            <p:cNvPr id="22" name="직사각형 21"/>
            <p:cNvSpPr/>
            <p:nvPr/>
          </p:nvSpPr>
          <p:spPr>
            <a:xfrm>
              <a:off x="198438" y="1811296"/>
              <a:ext cx="2356267" cy="321559"/>
            </a:xfrm>
            <a:prstGeom prst="rect">
              <a:avLst/>
            </a:prstGeom>
            <a:solidFill>
              <a:srgbClr val="014B7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3" name="직각 삼각형 22"/>
            <p:cNvSpPr/>
            <p:nvPr/>
          </p:nvSpPr>
          <p:spPr>
            <a:xfrm rot="10800000">
              <a:off x="198435" y="2132853"/>
              <a:ext cx="122195" cy="72009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나눔바른고딕" panose="020B0603020101020101" pitchFamily="50" charset="-127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526945" y="1064235"/>
            <a:ext cx="2448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</a:rPr>
              <a:t>세계적 모범사례</a:t>
            </a:r>
            <a:endParaRPr lang="en-US" altLang="ko-KR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ea typeface="+mj-ea"/>
            </a:endParaRPr>
          </a:p>
        </p:txBody>
      </p:sp>
      <p:grpSp>
        <p:nvGrpSpPr>
          <p:cNvPr id="26" name="그룹 22"/>
          <p:cNvGrpSpPr/>
          <p:nvPr/>
        </p:nvGrpSpPr>
        <p:grpSpPr>
          <a:xfrm>
            <a:off x="-1588" y="0"/>
            <a:ext cx="9144000" cy="632442"/>
            <a:chOff x="0" y="0"/>
            <a:chExt cx="9144000" cy="632442"/>
          </a:xfrm>
        </p:grpSpPr>
        <p:sp>
          <p:nvSpPr>
            <p:cNvPr id="27" name="직사각형 26"/>
            <p:cNvSpPr/>
            <p:nvPr/>
          </p:nvSpPr>
          <p:spPr>
            <a:xfrm>
              <a:off x="0" y="0"/>
              <a:ext cx="9144000" cy="632442"/>
            </a:xfrm>
            <a:prstGeom prst="rect">
              <a:avLst/>
            </a:prstGeom>
            <a:gradFill flip="none" rotWithShape="1">
              <a:gsLst>
                <a:gs pos="0">
                  <a:srgbClr val="014B79"/>
                </a:gs>
                <a:gs pos="100000">
                  <a:srgbClr val="0D3C63"/>
                </a:gs>
              </a:gsLst>
              <a:lin ang="10800000" scaled="1"/>
              <a:tileRect/>
            </a:gradFill>
            <a:ln w="12700"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28" name="Rectangle 5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1" name="Rectangle 9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75978" y="44624"/>
            <a:ext cx="6584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cs typeface="Calibri" panose="020F0502020204030204" pitchFamily="34" charset="0"/>
              </a:rPr>
              <a:t>III.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cs typeface="Calibri" panose="020F0502020204030204" pitchFamily="34" charset="0"/>
              </a:rPr>
              <a:t>지속가능발전의 국내 이행현황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cs typeface="Calibri" panose="020F0502020204030204" pitchFamily="34" charset="0"/>
            </a:endParaRPr>
          </a:p>
        </p:txBody>
      </p:sp>
      <p:sp>
        <p:nvSpPr>
          <p:cNvPr id="38" name="TextBox 29"/>
          <p:cNvSpPr txBox="1">
            <a:spLocks noChangeArrowheads="1"/>
          </p:cNvSpPr>
          <p:nvPr/>
        </p:nvSpPr>
        <p:spPr bwMode="auto">
          <a:xfrm>
            <a:off x="1291317" y="2627560"/>
            <a:ext cx="182209" cy="32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rgbClr val="150A4B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rgbClr val="150A4B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rgbClr val="150A4B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rgbClr val="150A4B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rgbClr val="150A4B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150A4B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150A4B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150A4B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150A4B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  <a:defRPr/>
            </a:pPr>
            <a:endParaRPr lang="id-ID" altLang="en-US" sz="1600" b="1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40" name="TextBox 35"/>
          <p:cNvSpPr txBox="1">
            <a:spLocks noChangeArrowheads="1"/>
          </p:cNvSpPr>
          <p:nvPr/>
        </p:nvSpPr>
        <p:spPr bwMode="auto">
          <a:xfrm>
            <a:off x="2967316" y="2627560"/>
            <a:ext cx="183778" cy="32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rgbClr val="150A4B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rgbClr val="150A4B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rgbClr val="150A4B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rgbClr val="150A4B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rgbClr val="150A4B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150A4B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150A4B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150A4B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150A4B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  <a:defRPr/>
            </a:pPr>
            <a:endParaRPr lang="id-ID" altLang="en-US" sz="1600" b="1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56" name="오른쪽 화살표 설명선 55"/>
          <p:cNvSpPr/>
          <p:nvPr/>
        </p:nvSpPr>
        <p:spPr bwMode="auto">
          <a:xfrm>
            <a:off x="971500" y="3334368"/>
            <a:ext cx="2736380" cy="520597"/>
          </a:xfrm>
          <a:prstGeom prst="rightArrowCallout">
            <a:avLst>
              <a:gd name="adj1" fmla="val 25000"/>
              <a:gd name="adj2" fmla="val 25000"/>
              <a:gd name="adj3" fmla="val 47119"/>
              <a:gd name="adj4" fmla="val 91415"/>
            </a:avLst>
          </a:prstGeom>
          <a:solidFill>
            <a:srgbClr val="09509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 smtClean="0">
                <a:solidFill>
                  <a:schemeClr val="bg1"/>
                </a:solidFill>
                <a:latin typeface="+mn-ea"/>
              </a:rPr>
              <a:t>PCSD</a:t>
            </a:r>
            <a:endParaRPr lang="en-US" altLang="ko-KR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8" name="오른쪽 화살표 설명선 57"/>
          <p:cNvSpPr/>
          <p:nvPr/>
        </p:nvSpPr>
        <p:spPr bwMode="auto">
          <a:xfrm>
            <a:off x="971500" y="2492870"/>
            <a:ext cx="2736380" cy="528165"/>
          </a:xfrm>
          <a:prstGeom prst="rightArrowCallout">
            <a:avLst>
              <a:gd name="adj1" fmla="val 25000"/>
              <a:gd name="adj2" fmla="val 25000"/>
              <a:gd name="adj3" fmla="val 45242"/>
              <a:gd name="adj4" fmla="val 91415"/>
            </a:avLst>
          </a:prstGeom>
          <a:solidFill>
            <a:srgbClr val="09509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 smtClean="0">
                <a:solidFill>
                  <a:schemeClr val="bg1"/>
                </a:solidFill>
                <a:latin typeface="+mn-ea"/>
              </a:rPr>
              <a:t>92%</a:t>
            </a:r>
            <a:endParaRPr lang="en-US" altLang="ko-KR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177" y="2492870"/>
            <a:ext cx="2995313" cy="2995313"/>
          </a:xfrm>
          <a:prstGeom prst="rect">
            <a:avLst/>
          </a:prstGeom>
        </p:spPr>
      </p:pic>
      <p:sp>
        <p:nvSpPr>
          <p:cNvPr id="77" name="오른쪽 화살표 설명선 76"/>
          <p:cNvSpPr/>
          <p:nvPr/>
        </p:nvSpPr>
        <p:spPr bwMode="auto">
          <a:xfrm>
            <a:off x="971500" y="4149402"/>
            <a:ext cx="2736380" cy="520597"/>
          </a:xfrm>
          <a:prstGeom prst="rightArrowCallout">
            <a:avLst>
              <a:gd name="adj1" fmla="val 25000"/>
              <a:gd name="adj2" fmla="val 25000"/>
              <a:gd name="adj3" fmla="val 47119"/>
              <a:gd name="adj4" fmla="val 91415"/>
            </a:avLst>
          </a:prstGeom>
          <a:solidFill>
            <a:srgbClr val="09509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</a:rPr>
              <a:t>지속가능발전기본법</a:t>
            </a:r>
            <a:endParaRPr lang="en-US" altLang="ko-KR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8" name="오른쪽 화살표 설명선 77"/>
          <p:cNvSpPr/>
          <p:nvPr/>
        </p:nvSpPr>
        <p:spPr bwMode="auto">
          <a:xfrm>
            <a:off x="971500" y="4967586"/>
            <a:ext cx="2736380" cy="520597"/>
          </a:xfrm>
          <a:prstGeom prst="rightArrowCallout">
            <a:avLst>
              <a:gd name="adj1" fmla="val 25000"/>
              <a:gd name="adj2" fmla="val 25000"/>
              <a:gd name="adj3" fmla="val 47119"/>
              <a:gd name="adj4" fmla="val 91415"/>
            </a:avLst>
          </a:prstGeom>
          <a:solidFill>
            <a:srgbClr val="09509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</a:rPr>
              <a:t>지속가능발전기본법</a:t>
            </a:r>
            <a:endParaRPr lang="en-US" altLang="ko-KR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" name="오른쪽 중괄호 3"/>
          <p:cNvSpPr/>
          <p:nvPr/>
        </p:nvSpPr>
        <p:spPr>
          <a:xfrm>
            <a:off x="4103118" y="2492870"/>
            <a:ext cx="396872" cy="3024420"/>
          </a:xfrm>
          <a:prstGeom prst="rightBrace">
            <a:avLst>
              <a:gd name="adj1" fmla="val 54856"/>
              <a:gd name="adj2" fmla="val 49709"/>
            </a:avLst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6581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3" name="모서리가 둥근 직사각형 2"/>
          <p:cNvSpPr/>
          <p:nvPr/>
        </p:nvSpPr>
        <p:spPr>
          <a:xfrm>
            <a:off x="576262" y="1051871"/>
            <a:ext cx="8061325" cy="534892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12700">
            <a:solidFill>
              <a:srgbClr val="0683B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 panose="020F0502020204030204" pitchFamily="34" charset="0"/>
              <a:ea typeface="나눔바른고딕" panose="020B0603020101020101" pitchFamily="50" charset="-127"/>
            </a:endParaRPr>
          </a:p>
        </p:txBody>
      </p:sp>
      <p:grpSp>
        <p:nvGrpSpPr>
          <p:cNvPr id="21" name="그룹 97"/>
          <p:cNvGrpSpPr/>
          <p:nvPr/>
        </p:nvGrpSpPr>
        <p:grpSpPr>
          <a:xfrm>
            <a:off x="306232" y="1052670"/>
            <a:ext cx="5113494" cy="607281"/>
            <a:chOff x="198435" y="1811296"/>
            <a:chExt cx="2356270" cy="393566"/>
          </a:xfrm>
        </p:grpSpPr>
        <p:sp>
          <p:nvSpPr>
            <p:cNvPr id="22" name="직사각형 21"/>
            <p:cNvSpPr/>
            <p:nvPr/>
          </p:nvSpPr>
          <p:spPr>
            <a:xfrm>
              <a:off x="198438" y="1811296"/>
              <a:ext cx="2356267" cy="321559"/>
            </a:xfrm>
            <a:prstGeom prst="rect">
              <a:avLst/>
            </a:prstGeom>
            <a:solidFill>
              <a:srgbClr val="014B7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3" name="직각 삼각형 22"/>
            <p:cNvSpPr/>
            <p:nvPr/>
          </p:nvSpPr>
          <p:spPr>
            <a:xfrm rot="10800000">
              <a:off x="198435" y="2132853"/>
              <a:ext cx="122195" cy="72009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나눔바른고딕" panose="020B0603020101020101" pitchFamily="50" charset="-127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856887" y="1064235"/>
            <a:ext cx="3788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</a:rPr>
              <a:t>지속가능발전 정책의 후퇴</a:t>
            </a:r>
            <a:endParaRPr lang="en-US" altLang="ko-KR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ea typeface="+mj-ea"/>
            </a:endParaRPr>
          </a:p>
        </p:txBody>
      </p:sp>
      <p:grpSp>
        <p:nvGrpSpPr>
          <p:cNvPr id="26" name="그룹 22"/>
          <p:cNvGrpSpPr/>
          <p:nvPr/>
        </p:nvGrpSpPr>
        <p:grpSpPr>
          <a:xfrm>
            <a:off x="-1588" y="0"/>
            <a:ext cx="9144000" cy="632442"/>
            <a:chOff x="0" y="0"/>
            <a:chExt cx="9144000" cy="632442"/>
          </a:xfrm>
        </p:grpSpPr>
        <p:sp>
          <p:nvSpPr>
            <p:cNvPr id="27" name="직사각형 26"/>
            <p:cNvSpPr/>
            <p:nvPr/>
          </p:nvSpPr>
          <p:spPr>
            <a:xfrm>
              <a:off x="0" y="0"/>
              <a:ext cx="9144000" cy="632442"/>
            </a:xfrm>
            <a:prstGeom prst="rect">
              <a:avLst/>
            </a:prstGeom>
            <a:gradFill flip="none" rotWithShape="1">
              <a:gsLst>
                <a:gs pos="0">
                  <a:srgbClr val="014B79"/>
                </a:gs>
                <a:gs pos="100000">
                  <a:srgbClr val="0D3C63"/>
                </a:gs>
              </a:gsLst>
              <a:lin ang="10800000" scaled="1"/>
              <a:tileRect/>
            </a:gradFill>
            <a:ln w="12700"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28" name="Rectangle 5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1" name="Rectangle 9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75978" y="44624"/>
            <a:ext cx="6584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cs typeface="Calibri" panose="020F0502020204030204" pitchFamily="34" charset="0"/>
              </a:rPr>
              <a:t>III.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cs typeface="Calibri" panose="020F0502020204030204" pitchFamily="34" charset="0"/>
              </a:rPr>
              <a:t>지속가능발전의 국내 이행현황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cs typeface="Calibri" panose="020F0502020204030204" pitchFamily="34" charset="0"/>
            </a:endParaRPr>
          </a:p>
        </p:txBody>
      </p:sp>
      <p:graphicFrame>
        <p:nvGraphicFramePr>
          <p:cNvPr id="35" name="표 34"/>
          <p:cNvGraphicFramePr>
            <a:graphicFrameLocks noGrp="1"/>
          </p:cNvGraphicFramePr>
          <p:nvPr/>
        </p:nvGraphicFramePr>
        <p:xfrm>
          <a:off x="1115616" y="3140184"/>
          <a:ext cx="7200800" cy="1584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958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 </a:t>
                      </a:r>
                      <a:r>
                        <a:rPr lang="ko-KR" altLang="en-US" sz="1600" dirty="0" smtClean="0"/>
                        <a:t>구분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지속가능발전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녹색성장</a:t>
                      </a:r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58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개념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궁극적 목표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전략적 수단</a:t>
                      </a:r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58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목표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인류사회의 지속성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경제성장의 지속성</a:t>
                      </a:r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018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범위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환경</a:t>
                      </a:r>
                      <a:r>
                        <a:rPr lang="en-US" altLang="ko-KR" sz="1600" dirty="0" smtClean="0"/>
                        <a:t>-</a:t>
                      </a:r>
                      <a:r>
                        <a:rPr lang="ko-KR" altLang="en-US" sz="1600" dirty="0" smtClean="0"/>
                        <a:t>경제</a:t>
                      </a:r>
                      <a:r>
                        <a:rPr lang="en-US" altLang="ko-KR" sz="1600" dirty="0" smtClean="0"/>
                        <a:t>-</a:t>
                      </a:r>
                      <a:r>
                        <a:rPr lang="ko-KR" altLang="en-US" sz="1600" dirty="0" smtClean="0"/>
                        <a:t>사회의 통합 균형</a:t>
                      </a:r>
                      <a:endParaRPr lang="en-US" altLang="ko-KR" sz="1600" dirty="0" smtClean="0"/>
                    </a:p>
                    <a:p>
                      <a:pPr algn="ctr" latinLnBrk="1"/>
                      <a:r>
                        <a:rPr lang="en-US" altLang="ko-KR" sz="1600" dirty="0" smtClean="0"/>
                        <a:t>(3</a:t>
                      </a:r>
                      <a:r>
                        <a:rPr lang="ko-KR" altLang="en-US" sz="1600" dirty="0" smtClean="0"/>
                        <a:t>차원</a:t>
                      </a:r>
                      <a:r>
                        <a:rPr lang="en-US" altLang="ko-KR" sz="1600" dirty="0" smtClean="0"/>
                        <a:t>)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경제</a:t>
                      </a:r>
                      <a:r>
                        <a:rPr lang="en-US" altLang="ko-KR" sz="1600" dirty="0" smtClean="0"/>
                        <a:t>-</a:t>
                      </a:r>
                      <a:r>
                        <a:rPr lang="ko-KR" altLang="en-US" sz="1600" dirty="0" smtClean="0"/>
                        <a:t>환경의 균형 조화</a:t>
                      </a:r>
                      <a:endParaRPr lang="en-US" altLang="ko-KR" sz="1600" dirty="0" smtClean="0"/>
                    </a:p>
                    <a:p>
                      <a:pPr algn="ctr" latinLnBrk="1"/>
                      <a:r>
                        <a:rPr lang="en-US" altLang="ko-KR" sz="1600" dirty="0" smtClean="0"/>
                        <a:t>(2</a:t>
                      </a:r>
                      <a:r>
                        <a:rPr lang="ko-KR" altLang="en-US" sz="1600" dirty="0" smtClean="0"/>
                        <a:t>차원</a:t>
                      </a:r>
                      <a:r>
                        <a:rPr lang="en-US" altLang="ko-KR" sz="1600" dirty="0" smtClean="0"/>
                        <a:t>)</a:t>
                      </a:r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6" name="표 35"/>
          <p:cNvGraphicFramePr>
            <a:graphicFrameLocks noGrp="1"/>
          </p:cNvGraphicFramePr>
          <p:nvPr/>
        </p:nvGraphicFramePr>
        <p:xfrm>
          <a:off x="1115616" y="5445224"/>
          <a:ext cx="7200800" cy="720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 </a:t>
                      </a:r>
                      <a:r>
                        <a:rPr lang="ko-KR" altLang="en-US" sz="1600" dirty="0" smtClean="0"/>
                        <a:t>구분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녹색경제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녹색성장</a:t>
                      </a:r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목표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선진국</a:t>
                      </a:r>
                      <a:r>
                        <a:rPr lang="en-US" altLang="ko-KR" sz="1600" dirty="0" smtClean="0"/>
                        <a:t>(</a:t>
                      </a:r>
                      <a:r>
                        <a:rPr lang="ko-KR" altLang="en-US" sz="1600" dirty="0" smtClean="0"/>
                        <a:t>저성장기조</a:t>
                      </a:r>
                      <a:r>
                        <a:rPr lang="en-US" altLang="ko-KR" sz="1600" dirty="0" smtClean="0"/>
                        <a:t>)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/>
                        <a:t>개발도상국</a:t>
                      </a:r>
                      <a:r>
                        <a:rPr lang="en-US" altLang="ko-KR" sz="1600" dirty="0" smtClean="0"/>
                        <a:t>(</a:t>
                      </a:r>
                      <a:r>
                        <a:rPr lang="ko-KR" altLang="en-US" sz="1600" b="0" dirty="0" smtClean="0"/>
                        <a:t>고성장</a:t>
                      </a:r>
                      <a:r>
                        <a:rPr lang="ko-KR" altLang="en-US" sz="1600" dirty="0" smtClean="0"/>
                        <a:t>기조</a:t>
                      </a:r>
                      <a:r>
                        <a:rPr lang="en-US" altLang="ko-KR" sz="1600" dirty="0" smtClean="0"/>
                        <a:t>)</a:t>
                      </a:r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611560" y="1726208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buFont typeface="Wingdings" pitchFamily="2" charset="2"/>
              <a:buChar char="§"/>
            </a:pPr>
            <a:r>
              <a:rPr kumimoji="1" lang="ko-KR" altLang="en-US" sz="2000" b="1" kern="0" spc="-150" dirty="0" smtClean="0">
                <a:latin typeface="+mn-ea"/>
              </a:rPr>
              <a:t>  </a:t>
            </a:r>
            <a:r>
              <a:rPr kumimoji="1" lang="ko-KR" altLang="en-US" sz="2000" b="1" kern="0" spc="-150" dirty="0" err="1" smtClean="0">
                <a:latin typeface="+mn-ea"/>
              </a:rPr>
              <a:t>지속위</a:t>
            </a:r>
            <a:r>
              <a:rPr lang="en-US" altLang="ko-KR" sz="2000" b="1" dirty="0" smtClean="0"/>
              <a:t>(</a:t>
            </a:r>
            <a:r>
              <a:rPr lang="ko-KR" altLang="en-US" sz="2000" b="1" dirty="0" smtClean="0"/>
              <a:t>대통령 → 환경부</a:t>
            </a:r>
            <a:r>
              <a:rPr lang="en-US" altLang="ko-KR" sz="2000" b="1" dirty="0" smtClean="0"/>
              <a:t>) </a:t>
            </a:r>
            <a:r>
              <a:rPr lang="ko-KR" altLang="en-US" sz="2000" b="1" dirty="0" smtClean="0"/>
              <a:t>및</a:t>
            </a:r>
            <a:r>
              <a:rPr lang="en-US" altLang="ko-KR" sz="2000" b="1" dirty="0" smtClean="0"/>
              <a:t> </a:t>
            </a:r>
            <a:r>
              <a:rPr lang="ko-KR" altLang="en-US" sz="2000" b="1" dirty="0" err="1" smtClean="0"/>
              <a:t>지속법</a:t>
            </a:r>
            <a:r>
              <a:rPr lang="en-US" altLang="ko-KR" sz="2000" b="1" dirty="0" smtClean="0"/>
              <a:t>(</a:t>
            </a:r>
            <a:r>
              <a:rPr lang="ko-KR" altLang="en-US" sz="2000" b="1" dirty="0"/>
              <a:t>기본법 </a:t>
            </a:r>
            <a:r>
              <a:rPr lang="ko-KR" altLang="en-US" sz="2000" b="1" dirty="0" smtClean="0"/>
              <a:t>→ 일반법</a:t>
            </a:r>
            <a:r>
              <a:rPr lang="en-US" altLang="ko-KR" sz="2000" b="1" dirty="0" smtClean="0"/>
              <a:t>) </a:t>
            </a:r>
            <a:r>
              <a:rPr lang="ko-KR" altLang="en-US" sz="2000" b="1" dirty="0" smtClean="0"/>
              <a:t>격하</a:t>
            </a:r>
            <a:endParaRPr lang="en-US" altLang="ko-KR" sz="2000" b="1" dirty="0" smtClean="0"/>
          </a:p>
          <a:p>
            <a:pPr latinLnBrk="0"/>
            <a:r>
              <a:rPr lang="en-US" altLang="ko-KR" sz="1600" b="1" dirty="0"/>
              <a:t> </a:t>
            </a:r>
            <a:r>
              <a:rPr lang="en-US" altLang="ko-KR" sz="1600" b="1" dirty="0" smtClean="0"/>
              <a:t>  * </a:t>
            </a:r>
            <a:r>
              <a:rPr lang="ko-KR" altLang="en-US" sz="1600" b="1" dirty="0" smtClean="0"/>
              <a:t>지속가능발전 총괄대응체계 부족</a:t>
            </a:r>
            <a:r>
              <a:rPr lang="en-US" altLang="ko-KR" sz="1600" dirty="0" smtClean="0"/>
              <a:t>(’17.2, OECD </a:t>
            </a:r>
            <a:r>
              <a:rPr lang="ko-KR" altLang="en-US" sz="1600" dirty="0" smtClean="0"/>
              <a:t>정책리포트</a:t>
            </a:r>
            <a:r>
              <a:rPr lang="en-US" altLang="ko-KR" sz="1600" dirty="0" smtClean="0"/>
              <a:t>)</a:t>
            </a:r>
            <a:endParaRPr kumimoji="1" lang="en-US" altLang="ko-KR" sz="1600" kern="0" dirty="0">
              <a:latin typeface="+mn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11560" y="2492896"/>
            <a:ext cx="7776864" cy="4362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b="1" dirty="0" smtClean="0"/>
              <a:t> - ‘</a:t>
            </a:r>
            <a:r>
              <a:rPr lang="ko-KR" altLang="en-US" sz="2000" b="1" dirty="0" smtClean="0"/>
              <a:t>지속가능발전</a:t>
            </a:r>
            <a:r>
              <a:rPr lang="en-US" altLang="ko-KR" sz="2000" b="1" dirty="0" smtClean="0"/>
              <a:t>’</a:t>
            </a:r>
            <a:r>
              <a:rPr lang="ko-KR" altLang="en-US" sz="2000" b="1" dirty="0" smtClean="0"/>
              <a:t>과 </a:t>
            </a:r>
            <a:r>
              <a:rPr lang="en-US" altLang="ko-KR" sz="2000" b="1" dirty="0" smtClean="0"/>
              <a:t>‘</a:t>
            </a:r>
            <a:r>
              <a:rPr lang="ko-KR" altLang="en-US" sz="2000" b="1" dirty="0" smtClean="0"/>
              <a:t>녹색성장</a:t>
            </a:r>
            <a:r>
              <a:rPr lang="en-US" altLang="ko-KR" sz="2000" b="1" dirty="0" smtClean="0"/>
              <a:t>’</a:t>
            </a:r>
            <a:r>
              <a:rPr lang="ko-KR" altLang="en-US" sz="2000" b="1" dirty="0" smtClean="0"/>
              <a:t>간 관계 전도</a:t>
            </a:r>
            <a:r>
              <a:rPr lang="en-US" altLang="ko-KR" sz="2000" b="1" dirty="0" smtClean="0"/>
              <a:t/>
            </a:r>
            <a:br>
              <a:rPr lang="en-US" altLang="ko-KR" sz="2000" b="1" dirty="0" smtClean="0"/>
            </a:br>
            <a:endParaRPr lang="en-US" altLang="ko-KR" sz="2000" dirty="0" smtClean="0"/>
          </a:p>
          <a:p>
            <a:pPr>
              <a:lnSpc>
                <a:spcPct val="150000"/>
              </a:lnSpc>
            </a:pPr>
            <a:endParaRPr lang="en-US" altLang="ko-KR" sz="2000" b="1" dirty="0" smtClean="0"/>
          </a:p>
          <a:p>
            <a:pPr>
              <a:lnSpc>
                <a:spcPct val="150000"/>
              </a:lnSpc>
            </a:pPr>
            <a:r>
              <a:rPr lang="en-US" altLang="ko-KR" sz="2000" b="1" dirty="0" smtClean="0"/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n-US" altLang="ko-KR" sz="2400" b="1" dirty="0" smtClean="0"/>
          </a:p>
          <a:p>
            <a:pPr>
              <a:lnSpc>
                <a:spcPct val="150000"/>
              </a:lnSpc>
            </a:pPr>
            <a:r>
              <a:rPr lang="en-US" altLang="ko-KR" sz="2000" b="1" dirty="0" smtClean="0"/>
              <a:t> - ‘</a:t>
            </a:r>
            <a:r>
              <a:rPr lang="ko-KR" altLang="en-US" sz="2000" b="1" dirty="0" smtClean="0"/>
              <a:t>녹색경제</a:t>
            </a:r>
            <a:r>
              <a:rPr lang="en-US" altLang="ko-KR" sz="2000" b="1" dirty="0" smtClean="0"/>
              <a:t>’ vs.</a:t>
            </a:r>
            <a:r>
              <a:rPr lang="ko-KR" altLang="en-US" sz="2000" b="1" dirty="0" smtClean="0"/>
              <a:t> </a:t>
            </a:r>
            <a:r>
              <a:rPr lang="en-US" altLang="ko-KR" sz="2000" b="1" dirty="0" smtClean="0"/>
              <a:t>‘</a:t>
            </a:r>
            <a:r>
              <a:rPr lang="ko-KR" altLang="en-US" sz="2000" b="1" dirty="0" smtClean="0"/>
              <a:t>녹색성장</a:t>
            </a:r>
            <a:r>
              <a:rPr lang="en-US" altLang="ko-KR" sz="2000" b="1" dirty="0" smtClean="0"/>
              <a:t>’</a:t>
            </a:r>
          </a:p>
          <a:p>
            <a:pPr>
              <a:lnSpc>
                <a:spcPct val="150000"/>
              </a:lnSpc>
            </a:pPr>
            <a:endParaRPr lang="ko-KR" altLang="en-US" sz="20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n-US" altLang="ko-KR" sz="1050" b="1" kern="0" dirty="0" smtClean="0">
              <a:ln w="0">
                <a:solidFill>
                  <a:srgbClr val="4F81BD">
                    <a:shade val="50000"/>
                    <a:alpha val="0"/>
                  </a:srgbClr>
                </a:solidFill>
              </a:ln>
              <a:latin typeface="+mn-ea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n-US" altLang="ko-KR" sz="1050" b="1" kern="0" dirty="0" smtClean="0">
              <a:ln w="0">
                <a:solidFill>
                  <a:srgbClr val="4F81BD">
                    <a:shade val="50000"/>
                    <a:alpha val="0"/>
                  </a:srgbClr>
                </a:solidFill>
              </a:ln>
              <a:latin typeface="+mn-ea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2000" b="1" kern="0" dirty="0">
              <a:ln w="0">
                <a:solidFill>
                  <a:srgbClr val="4F81BD">
                    <a:shade val="50000"/>
                    <a:alpha val="0"/>
                  </a:srgbClr>
                </a:solidFill>
              </a:ln>
              <a:latin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099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9"/>
          </a:xfrm>
          <a:prstGeom prst="rect">
            <a:avLst/>
          </a:prstGeom>
        </p:spPr>
      </p:pic>
      <p:pic>
        <p:nvPicPr>
          <p:cNvPr id="35" name="그림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 flipH="1" flipV="1">
            <a:off x="0" y="0"/>
            <a:ext cx="9167576" cy="3428999"/>
          </a:xfrm>
          <a:prstGeom prst="rect">
            <a:avLst/>
          </a:prstGeom>
        </p:spPr>
      </p:pic>
      <p:grpSp>
        <p:nvGrpSpPr>
          <p:cNvPr id="3" name="그룹 22"/>
          <p:cNvGrpSpPr/>
          <p:nvPr/>
        </p:nvGrpSpPr>
        <p:grpSpPr>
          <a:xfrm>
            <a:off x="-1588" y="0"/>
            <a:ext cx="9144000" cy="632442"/>
            <a:chOff x="0" y="0"/>
            <a:chExt cx="9144000" cy="632442"/>
          </a:xfrm>
        </p:grpSpPr>
        <p:sp>
          <p:nvSpPr>
            <p:cNvPr id="53" name="직사각형 52"/>
            <p:cNvSpPr/>
            <p:nvPr/>
          </p:nvSpPr>
          <p:spPr>
            <a:xfrm>
              <a:off x="0" y="0"/>
              <a:ext cx="9144000" cy="632442"/>
            </a:xfrm>
            <a:prstGeom prst="rect">
              <a:avLst/>
            </a:prstGeom>
            <a:gradFill flip="none" rotWithShape="1">
              <a:gsLst>
                <a:gs pos="0">
                  <a:srgbClr val="014B79"/>
                </a:gs>
                <a:gs pos="100000">
                  <a:srgbClr val="0D3C63"/>
                </a:gs>
              </a:gsLst>
              <a:lin ang="10800000" scaled="1"/>
              <a:tileRect/>
            </a:gradFill>
            <a:ln w="12700"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54" name="Rectangle 5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6" name="Rectangle 7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7" name="Rectangle 9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5978" y="44624"/>
            <a:ext cx="57922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III.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지속가능발전의 국내 이행현황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ea typeface="+mj-ea"/>
              <a:cs typeface="Calibri" panose="020F0502020204030204" pitchFamily="34" charset="0"/>
            </a:endParaRPr>
          </a:p>
        </p:txBody>
      </p:sp>
      <p:sp>
        <p:nvSpPr>
          <p:cNvPr id="48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B292D28-359C-4222-BFAC-6BAE6F754E3E}" type="slidenum">
              <a:rPr lang="ko-KR" altLang="en-US" smtClean="0"/>
              <a:pPr/>
              <a:t>22</a:t>
            </a:fld>
            <a:endParaRPr lang="ko-KR" altLang="en-US"/>
          </a:p>
        </p:txBody>
      </p:sp>
      <p:sp>
        <p:nvSpPr>
          <p:cNvPr id="49" name="대각선 방향의 모서리가 둥근 사각형 48"/>
          <p:cNvSpPr/>
          <p:nvPr/>
        </p:nvSpPr>
        <p:spPr>
          <a:xfrm>
            <a:off x="694331" y="1918735"/>
            <a:ext cx="1077983" cy="404858"/>
          </a:xfrm>
          <a:prstGeom prst="round2DiagRect">
            <a:avLst>
              <a:gd name="adj1" fmla="val 29215"/>
              <a:gd name="adj2" fmla="val 0"/>
            </a:avLst>
          </a:prstGeom>
          <a:solidFill>
            <a:srgbClr val="099CD8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ko-KR" altLang="en-US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0" name="양쪽 모서리가 둥근 사각형 49"/>
          <p:cNvSpPr/>
          <p:nvPr/>
        </p:nvSpPr>
        <p:spPr>
          <a:xfrm>
            <a:off x="683567" y="1360360"/>
            <a:ext cx="2612525" cy="338554"/>
          </a:xfrm>
          <a:prstGeom prst="round2SameRect">
            <a:avLst>
              <a:gd name="adj1" fmla="val 2667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1" name="TextBox 50"/>
          <p:cNvSpPr txBox="1"/>
          <p:nvPr/>
        </p:nvSpPr>
        <p:spPr>
          <a:xfrm>
            <a:off x="755576" y="1360360"/>
            <a:ext cx="2734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(</a:t>
            </a:r>
            <a:r>
              <a:rPr lang="ko-KR" altLang="en-US" sz="1600" dirty="0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참고</a:t>
            </a:r>
            <a:r>
              <a:rPr lang="en-US" altLang="ko-KR" sz="1600" dirty="0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) </a:t>
            </a:r>
            <a:r>
              <a:rPr lang="ko-KR" altLang="en-US" sz="1600" dirty="0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국내 </a:t>
            </a:r>
            <a:r>
              <a:rPr lang="en-US" altLang="ko-KR" sz="1600" dirty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SDGs </a:t>
            </a:r>
            <a:r>
              <a:rPr lang="ko-KR" altLang="en-US" sz="1600" dirty="0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대응체계 </a:t>
            </a:r>
            <a:endParaRPr lang="ko-KR" altLang="en-US" sz="1600" dirty="0">
              <a:solidFill>
                <a:schemeClr val="accent1">
                  <a:lumMod val="50000"/>
                </a:schemeClr>
              </a:solidFill>
              <a:latin typeface="KoPub돋움체 Bold" pitchFamily="18" charset="-127"/>
              <a:ea typeface="KoPub돋움체 Bold" pitchFamily="18" charset="-127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79711" y="1918735"/>
            <a:ext cx="642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400" dirty="0">
                <a:latin typeface="KoPub돋움체 Bold" pitchFamily="18" charset="-127"/>
                <a:ea typeface="KoPub돋움체 Bold" pitchFamily="18" charset="-127"/>
              </a:rPr>
              <a:t>「지속가능발전법」 과 지속가능발전위원회 소관부처로서</a:t>
            </a:r>
            <a:r>
              <a:rPr lang="en-US" altLang="ko-KR" sz="1400" dirty="0">
                <a:latin typeface="KoPub돋움체 Bold" pitchFamily="18" charset="-127"/>
                <a:ea typeface="KoPub돋움체 Bold" pitchFamily="18" charset="-127"/>
              </a:rPr>
              <a:t>, </a:t>
            </a:r>
            <a:r>
              <a:rPr lang="ko-KR" altLang="en-US" sz="1400" dirty="0">
                <a:latin typeface="KoPub돋움체 Bold" pitchFamily="18" charset="-127"/>
                <a:ea typeface="KoPub돋움체 Bold" pitchFamily="18" charset="-127"/>
              </a:rPr>
              <a:t>지속가능발전기본계획 수립</a:t>
            </a:r>
            <a:r>
              <a:rPr lang="en-US" altLang="ko-KR" sz="1400" dirty="0">
                <a:latin typeface="KoPub돋움체 Bold" pitchFamily="18" charset="-127"/>
                <a:ea typeface="KoPub돋움체 Bold" pitchFamily="18" charset="-127"/>
              </a:rPr>
              <a:t/>
            </a:r>
            <a:br>
              <a:rPr lang="en-US" altLang="ko-KR" sz="1400" dirty="0">
                <a:latin typeface="KoPub돋움체 Bold" pitchFamily="18" charset="-127"/>
                <a:ea typeface="KoPub돋움체 Bold" pitchFamily="18" charset="-127"/>
              </a:rPr>
            </a:br>
            <a:r>
              <a:rPr lang="en-US" altLang="ko-KR" sz="1400" dirty="0">
                <a:latin typeface="KoPub돋움체 Bold" pitchFamily="18" charset="-127"/>
                <a:ea typeface="KoPub돋움체 Bold" pitchFamily="18" charset="-127"/>
              </a:rPr>
              <a:t>(5</a:t>
            </a:r>
            <a:r>
              <a:rPr lang="ko-KR" altLang="en-US" sz="1400" dirty="0" err="1">
                <a:latin typeface="KoPub돋움체 Bold" pitchFamily="18" charset="-127"/>
                <a:ea typeface="KoPub돋움체 Bold" pitchFamily="18" charset="-127"/>
              </a:rPr>
              <a:t>년주기</a:t>
            </a:r>
            <a:r>
              <a:rPr lang="en-US" altLang="ko-KR" sz="1400" dirty="0">
                <a:latin typeface="KoPub돋움체 Bold" pitchFamily="18" charset="-127"/>
                <a:ea typeface="KoPub돋움체 Bold" pitchFamily="18" charset="-127"/>
              </a:rPr>
              <a:t>), </a:t>
            </a:r>
            <a:r>
              <a:rPr lang="ko-KR" altLang="en-US" sz="1400" dirty="0">
                <a:latin typeface="KoPub돋움체 Bold" pitchFamily="18" charset="-127"/>
                <a:ea typeface="KoPub돋움체 Bold" pitchFamily="18" charset="-127"/>
              </a:rPr>
              <a:t>지속가능성 평가</a:t>
            </a:r>
            <a:r>
              <a:rPr lang="en-US" altLang="ko-KR" sz="1400" dirty="0">
                <a:latin typeface="KoPub돋움체 Bold" pitchFamily="18" charset="-127"/>
                <a:ea typeface="KoPub돋움체 Bold" pitchFamily="18" charset="-127"/>
              </a:rPr>
              <a:t>(2</a:t>
            </a:r>
            <a:r>
              <a:rPr lang="ko-KR" altLang="en-US" sz="1400" dirty="0" err="1">
                <a:latin typeface="KoPub돋움체 Bold" pitchFamily="18" charset="-127"/>
                <a:ea typeface="KoPub돋움체 Bold" pitchFamily="18" charset="-127"/>
              </a:rPr>
              <a:t>년주기</a:t>
            </a:r>
            <a:r>
              <a:rPr lang="en-US" altLang="ko-KR" sz="1400" dirty="0" smtClean="0">
                <a:latin typeface="KoPub돋움체 Bold" pitchFamily="18" charset="-127"/>
                <a:ea typeface="KoPub돋움체 Bold" pitchFamily="18" charset="-127"/>
              </a:rPr>
              <a:t>)</a:t>
            </a:r>
            <a:r>
              <a:rPr lang="ko-KR" altLang="en-US" sz="1400" dirty="0" smtClean="0">
                <a:latin typeface="KoPub돋움체 Bold" pitchFamily="18" charset="-127"/>
                <a:ea typeface="KoPub돋움체 Bold" pitchFamily="18" charset="-127"/>
              </a:rPr>
              <a:t> </a:t>
            </a:r>
            <a:r>
              <a:rPr lang="ko-KR" altLang="en-US" sz="1400" dirty="0">
                <a:latin typeface="KoPub돋움체 Bold" pitchFamily="18" charset="-127"/>
                <a:ea typeface="KoPub돋움체 Bold" pitchFamily="18" charset="-127"/>
              </a:rPr>
              <a:t>등 </a:t>
            </a:r>
            <a:r>
              <a:rPr lang="ko-KR" altLang="en-US" sz="1400" dirty="0" smtClean="0">
                <a:latin typeface="KoPub돋움체 Bold" pitchFamily="18" charset="-127"/>
                <a:ea typeface="KoPub돋움체 Bold" pitchFamily="18" charset="-127"/>
              </a:rPr>
              <a:t>수행</a:t>
            </a:r>
            <a:r>
              <a:rPr lang="en-US" altLang="ko-KR" sz="1400" dirty="0" smtClean="0">
                <a:latin typeface="KoPub돋움체 Bold" pitchFamily="18" charset="-127"/>
                <a:ea typeface="KoPub돋움체 Bold" pitchFamily="18" charset="-127"/>
              </a:rPr>
              <a:t>(’00~)</a:t>
            </a:r>
            <a:endParaRPr lang="ko-KR" altLang="en-US" sz="1300" dirty="0">
              <a:latin typeface="KoPub돋움체 Medium" pitchFamily="18" charset="-127"/>
              <a:ea typeface="KoPub돋움체 Medium" pitchFamily="18" charset="-127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40927" y="1951887"/>
            <a:ext cx="7847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돋움체 Bold" pitchFamily="18" charset="-127"/>
                <a:ea typeface="KoPub돋움체 Bold" pitchFamily="18" charset="-127"/>
              </a:rPr>
              <a:t>환경부</a:t>
            </a:r>
            <a:r>
              <a:rPr lang="en-US" altLang="ko-K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돋움체 Bold" pitchFamily="18" charset="-127"/>
                <a:ea typeface="KoPub돋움체 Bold" pitchFamily="18" charset="-127"/>
              </a:rPr>
              <a:t> </a:t>
            </a:r>
          </a:p>
        </p:txBody>
      </p:sp>
      <p:sp>
        <p:nvSpPr>
          <p:cNvPr id="60" name="대각선 방향의 모서리가 둥근 사각형 59"/>
          <p:cNvSpPr/>
          <p:nvPr/>
        </p:nvSpPr>
        <p:spPr>
          <a:xfrm>
            <a:off x="694331" y="3838305"/>
            <a:ext cx="1077983" cy="404858"/>
          </a:xfrm>
          <a:prstGeom prst="round2DiagRect">
            <a:avLst>
              <a:gd name="adj1" fmla="val 29215"/>
              <a:gd name="adj2" fmla="val 0"/>
            </a:avLst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ko-KR" altLang="en-US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979712" y="3838305"/>
            <a:ext cx="62636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1400" dirty="0">
                <a:latin typeface="KoPub돋움체 Bold" pitchFamily="18" charset="-127"/>
                <a:ea typeface="KoPub돋움체 Bold" pitchFamily="18" charset="-127"/>
              </a:rPr>
              <a:t>UN </a:t>
            </a:r>
            <a:r>
              <a:rPr lang="ko-KR" altLang="en-US" sz="1400" dirty="0">
                <a:latin typeface="KoPub돋움체 Bold" pitchFamily="18" charset="-127"/>
                <a:ea typeface="KoPub돋움체 Bold" pitchFamily="18" charset="-127"/>
              </a:rPr>
              <a:t>통계위원회의 글로벌 </a:t>
            </a:r>
            <a:r>
              <a:rPr lang="en-US" altLang="ko-KR" sz="1400" dirty="0">
                <a:latin typeface="KoPub돋움체 Bold" pitchFamily="18" charset="-127"/>
                <a:ea typeface="KoPub돋움체 Bold" pitchFamily="18" charset="-127"/>
              </a:rPr>
              <a:t>SDGs </a:t>
            </a:r>
            <a:r>
              <a:rPr lang="ko-KR" altLang="en-US" sz="1400" dirty="0">
                <a:latin typeface="KoPub돋움체 Bold" pitchFamily="18" charset="-127"/>
                <a:ea typeface="KoPub돋움체 Bold" pitchFamily="18" charset="-127"/>
              </a:rPr>
              <a:t>지표 선정과정 대응</a:t>
            </a:r>
            <a:r>
              <a:rPr lang="en-US" altLang="ko-KR" sz="1400" dirty="0">
                <a:latin typeface="KoPub돋움체 Bold" pitchFamily="18" charset="-127"/>
                <a:ea typeface="KoPub돋움체 Bold" pitchFamily="18" charset="-127"/>
              </a:rPr>
              <a:t>, </a:t>
            </a:r>
            <a:r>
              <a:rPr lang="ko-KR" altLang="en-US" sz="1400" dirty="0">
                <a:latin typeface="KoPub돋움체 Bold" pitchFamily="18" charset="-127"/>
                <a:ea typeface="KoPub돋움체 Bold" pitchFamily="18" charset="-127"/>
              </a:rPr>
              <a:t>글로벌 </a:t>
            </a:r>
            <a:r>
              <a:rPr lang="en-US" altLang="ko-KR" sz="1400" dirty="0">
                <a:latin typeface="KoPub돋움체 Bold" pitchFamily="18" charset="-127"/>
                <a:ea typeface="KoPub돋움체 Bold" pitchFamily="18" charset="-127"/>
              </a:rPr>
              <a:t>SDGs </a:t>
            </a:r>
            <a:r>
              <a:rPr lang="ko-KR" altLang="en-US" sz="1400" dirty="0">
                <a:latin typeface="KoPub돋움체 Bold" pitchFamily="18" charset="-127"/>
                <a:ea typeface="KoPub돋움체 Bold" pitchFamily="18" charset="-127"/>
              </a:rPr>
              <a:t>지표에 대한 </a:t>
            </a:r>
            <a:r>
              <a:rPr lang="en-US" altLang="ko-KR" sz="1400" dirty="0">
                <a:latin typeface="KoPub돋움체 Bold" pitchFamily="18" charset="-127"/>
                <a:ea typeface="KoPub돋움체 Bold" pitchFamily="18" charset="-127"/>
              </a:rPr>
              <a:t/>
            </a:r>
            <a:br>
              <a:rPr lang="en-US" altLang="ko-KR" sz="1400" dirty="0">
                <a:latin typeface="KoPub돋움체 Bold" pitchFamily="18" charset="-127"/>
                <a:ea typeface="KoPub돋움체 Bold" pitchFamily="18" charset="-127"/>
              </a:rPr>
            </a:br>
            <a:r>
              <a:rPr lang="ko-KR" altLang="en-US" sz="1400" dirty="0">
                <a:latin typeface="KoPub돋움체 Bold" pitchFamily="18" charset="-127"/>
                <a:ea typeface="KoPub돋움체 Bold" pitchFamily="18" charset="-127"/>
              </a:rPr>
              <a:t>국내 적용가능성 분석 등 수행</a:t>
            </a:r>
            <a:r>
              <a:rPr lang="en-US" altLang="ko-KR" sz="1400" dirty="0" smtClean="0">
                <a:latin typeface="KoPub돋움체 Bold" pitchFamily="18" charset="-127"/>
                <a:ea typeface="KoPub돋움체 Bold" pitchFamily="18" charset="-127"/>
              </a:rPr>
              <a:t>(’15~)</a:t>
            </a:r>
            <a:endParaRPr lang="en-US" altLang="ko-KR" sz="1400" dirty="0">
              <a:latin typeface="KoPub돋움체 Bold" pitchFamily="18" charset="-127"/>
              <a:ea typeface="KoPub돋움체 Bold" pitchFamily="18" charset="-127"/>
            </a:endParaRPr>
          </a:p>
          <a:p>
            <a:pPr>
              <a:spcAft>
                <a:spcPts val="600"/>
              </a:spcAft>
            </a:pPr>
            <a:r>
              <a:rPr lang="ko-KR" altLang="en-US" sz="1300" dirty="0" smtClean="0">
                <a:latin typeface="KoPub돋움체 Medium" pitchFamily="18" charset="-127"/>
                <a:ea typeface="KoPub돋움체 Medium" pitchFamily="18" charset="-127"/>
              </a:rPr>
              <a:t>* </a:t>
            </a:r>
            <a:r>
              <a:rPr lang="en-US" altLang="ko-KR" sz="1300" dirty="0">
                <a:latin typeface="KoPub돋움체 Medium" pitchFamily="18" charset="-127"/>
                <a:ea typeface="KoPub돋움체 Medium" pitchFamily="18" charset="-127"/>
              </a:rPr>
              <a:t>UN</a:t>
            </a:r>
            <a:r>
              <a:rPr lang="ko-KR" altLang="en-US" sz="1300" dirty="0">
                <a:latin typeface="KoPub돋움체 Medium" pitchFamily="18" charset="-127"/>
                <a:ea typeface="KoPub돋움체 Medium" pitchFamily="18" charset="-127"/>
              </a:rPr>
              <a:t>은 글로벌지표 보고 메커니즘에서 국가통계기관의 역할 강조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840927" y="3871457"/>
            <a:ext cx="7847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돋움체 Bold" pitchFamily="18" charset="-127"/>
                <a:ea typeface="KoPub돋움체 Bold" pitchFamily="18" charset="-127"/>
              </a:rPr>
              <a:t>통계청</a:t>
            </a:r>
            <a:endParaRPr lang="en-US" altLang="ko-KR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oPub돋움체 Bold" pitchFamily="18" charset="-127"/>
              <a:ea typeface="KoPub돋움체 Bold" pitchFamily="18" charset="-127"/>
            </a:endParaRPr>
          </a:p>
        </p:txBody>
      </p:sp>
      <p:sp>
        <p:nvSpPr>
          <p:cNvPr id="63" name="대각선 방향의 모서리가 둥근 사각형 62"/>
          <p:cNvSpPr/>
          <p:nvPr/>
        </p:nvSpPr>
        <p:spPr>
          <a:xfrm>
            <a:off x="694331" y="4918425"/>
            <a:ext cx="1077983" cy="404858"/>
          </a:xfrm>
          <a:prstGeom prst="round2DiagRect">
            <a:avLst>
              <a:gd name="adj1" fmla="val 29215"/>
              <a:gd name="adj2" fmla="val 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ko-KR" altLang="en-US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979711" y="4918425"/>
            <a:ext cx="6690156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400" dirty="0">
                <a:latin typeface="KoPub돋움체 Bold" pitchFamily="18" charset="-127"/>
                <a:ea typeface="KoPub돋움체 Bold" pitchFamily="18" charset="-127"/>
              </a:rPr>
              <a:t>국제개발협력 대응 부처*</a:t>
            </a:r>
            <a:r>
              <a:rPr lang="ko-KR" altLang="en-US" sz="1400" dirty="0" err="1">
                <a:latin typeface="KoPub돋움체 Bold" pitchFamily="18" charset="-127"/>
                <a:ea typeface="KoPub돋움체 Bold" pitchFamily="18" charset="-127"/>
              </a:rPr>
              <a:t>로서</a:t>
            </a:r>
            <a:r>
              <a:rPr lang="en-US" altLang="ko-KR" sz="1400" dirty="0">
                <a:latin typeface="KoPub돋움체 Bold" pitchFamily="18" charset="-127"/>
                <a:ea typeface="KoPub돋움체 Bold" pitchFamily="18" charset="-127"/>
              </a:rPr>
              <a:t>, </a:t>
            </a:r>
            <a:r>
              <a:rPr lang="ko-KR" altLang="en-US" sz="1400" dirty="0">
                <a:latin typeface="KoPub돋움체 Bold" pitchFamily="18" charset="-127"/>
                <a:ea typeface="KoPub돋움체 Bold" pitchFamily="18" charset="-127"/>
              </a:rPr>
              <a:t>개도국의 </a:t>
            </a:r>
            <a:r>
              <a:rPr lang="en-US" altLang="ko-KR" sz="1400" dirty="0">
                <a:latin typeface="KoPub돋움체 Bold" pitchFamily="18" charset="-127"/>
                <a:ea typeface="KoPub돋움체 Bold" pitchFamily="18" charset="-127"/>
              </a:rPr>
              <a:t>SDGs </a:t>
            </a:r>
            <a:r>
              <a:rPr lang="ko-KR" altLang="en-US" sz="1400" dirty="0">
                <a:latin typeface="KoPub돋움체 Bold" pitchFamily="18" charset="-127"/>
                <a:ea typeface="KoPub돋움체 Bold" pitchFamily="18" charset="-127"/>
              </a:rPr>
              <a:t>이행 지원</a:t>
            </a:r>
            <a:r>
              <a:rPr lang="en-US" altLang="ko-KR" sz="1400" dirty="0">
                <a:latin typeface="KoPub돋움체 Bold" pitchFamily="18" charset="-127"/>
                <a:ea typeface="KoPub돋움체 Bold" pitchFamily="18" charset="-127"/>
              </a:rPr>
              <a:t>, UN </a:t>
            </a:r>
            <a:r>
              <a:rPr lang="ko-KR" altLang="en-US" sz="1400" dirty="0">
                <a:latin typeface="KoPub돋움체 Bold" pitchFamily="18" charset="-127"/>
                <a:ea typeface="KoPub돋움체 Bold" pitchFamily="18" charset="-127"/>
              </a:rPr>
              <a:t>고위급점검회의</a:t>
            </a:r>
            <a:r>
              <a:rPr lang="en-US" altLang="ko-KR" sz="1400" dirty="0">
                <a:latin typeface="KoPub돋움체 Bold" pitchFamily="18" charset="-127"/>
                <a:ea typeface="KoPub돋움체 Bold" pitchFamily="18" charset="-127"/>
              </a:rPr>
              <a:t>(HLPF) </a:t>
            </a:r>
            <a:r>
              <a:rPr lang="ko-KR" altLang="en-US" sz="1400" dirty="0">
                <a:latin typeface="KoPub돋움체 Bold" pitchFamily="18" charset="-127"/>
                <a:ea typeface="KoPub돋움체 Bold" pitchFamily="18" charset="-127"/>
              </a:rPr>
              <a:t>등 </a:t>
            </a:r>
            <a:r>
              <a:rPr lang="en-US" altLang="ko-KR" sz="1400" dirty="0" smtClean="0">
                <a:latin typeface="KoPub돋움체 Bold" pitchFamily="18" charset="-127"/>
                <a:ea typeface="KoPub돋움체 Bold" pitchFamily="18" charset="-127"/>
              </a:rPr>
              <a:t/>
            </a:r>
            <a:br>
              <a:rPr lang="en-US" altLang="ko-KR" sz="1400" dirty="0" smtClean="0">
                <a:latin typeface="KoPub돋움체 Bold" pitchFamily="18" charset="-127"/>
                <a:ea typeface="KoPub돋움체 Bold" pitchFamily="18" charset="-127"/>
              </a:rPr>
            </a:br>
            <a:r>
              <a:rPr lang="ko-KR" altLang="en-US" sz="1400" dirty="0" smtClean="0">
                <a:latin typeface="KoPub돋움체 Bold" pitchFamily="18" charset="-127"/>
                <a:ea typeface="KoPub돋움체 Bold" pitchFamily="18" charset="-127"/>
              </a:rPr>
              <a:t>국제 </a:t>
            </a:r>
            <a:r>
              <a:rPr lang="en-US" altLang="ko-KR" sz="1400" dirty="0">
                <a:latin typeface="KoPub돋움체 Bold" pitchFamily="18" charset="-127"/>
                <a:ea typeface="KoPub돋움체 Bold" pitchFamily="18" charset="-127"/>
              </a:rPr>
              <a:t>SDGs </a:t>
            </a:r>
            <a:r>
              <a:rPr lang="ko-KR" altLang="en-US" sz="1400" dirty="0">
                <a:latin typeface="KoPub돋움체 Bold" pitchFamily="18" charset="-127"/>
                <a:ea typeface="KoPub돋움체 Bold" pitchFamily="18" charset="-127"/>
              </a:rPr>
              <a:t>이행 총괄</a:t>
            </a:r>
          </a:p>
          <a:p>
            <a:pPr>
              <a:spcAft>
                <a:spcPts val="600"/>
              </a:spcAft>
            </a:pPr>
            <a:r>
              <a:rPr lang="ko-KR" altLang="en-US" sz="1300" dirty="0">
                <a:latin typeface="KoPub돋움체 Medium" pitchFamily="18" charset="-127"/>
                <a:ea typeface="KoPub돋움체 Medium" pitchFamily="18" charset="-127"/>
              </a:rPr>
              <a:t>* 국제개발협력위원회 총괄</a:t>
            </a:r>
            <a:r>
              <a:rPr lang="en-US" altLang="ko-KR" sz="1300" dirty="0">
                <a:latin typeface="KoPub돋움체 Medium" pitchFamily="18" charset="-127"/>
                <a:ea typeface="KoPub돋움체 Medium" pitchFamily="18" charset="-127"/>
              </a:rPr>
              <a:t>(</a:t>
            </a:r>
            <a:r>
              <a:rPr lang="ko-KR" altLang="en-US" sz="1300" dirty="0">
                <a:latin typeface="KoPub돋움체 Medium" pitchFamily="18" charset="-127"/>
                <a:ea typeface="KoPub돋움체 Medium" pitchFamily="18" charset="-127"/>
              </a:rPr>
              <a:t>국무조정실</a:t>
            </a:r>
            <a:r>
              <a:rPr lang="en-US" altLang="ko-KR" sz="1300" dirty="0">
                <a:latin typeface="KoPub돋움체 Medium" pitchFamily="18" charset="-127"/>
                <a:ea typeface="KoPub돋움체 Medium" pitchFamily="18" charset="-127"/>
              </a:rPr>
              <a:t>, </a:t>
            </a:r>
            <a:r>
              <a:rPr lang="ko-KR" altLang="en-US" sz="1300" dirty="0" err="1">
                <a:latin typeface="KoPub돋움체 Medium" pitchFamily="18" charset="-127"/>
                <a:ea typeface="KoPub돋움체 Medium" pitchFamily="18" charset="-127"/>
              </a:rPr>
              <a:t>기재부</a:t>
            </a:r>
            <a:r>
              <a:rPr lang="en-US" altLang="ko-KR" sz="1300" dirty="0">
                <a:latin typeface="KoPub돋움체 Medium" pitchFamily="18" charset="-127"/>
                <a:ea typeface="KoPub돋움체 Medium" pitchFamily="18" charset="-127"/>
              </a:rPr>
              <a:t>, </a:t>
            </a:r>
            <a:r>
              <a:rPr lang="ko-KR" altLang="en-US" sz="1300" dirty="0">
                <a:latin typeface="KoPub돋움체 Medium" pitchFamily="18" charset="-127"/>
                <a:ea typeface="KoPub돋움체 Medium" pitchFamily="18" charset="-127"/>
              </a:rPr>
              <a:t>외교부</a:t>
            </a:r>
            <a:r>
              <a:rPr lang="en-US" altLang="ko-KR" sz="1300" dirty="0">
                <a:latin typeface="KoPub돋움체 Medium" pitchFamily="18" charset="-127"/>
                <a:ea typeface="KoPub돋움체 Medium" pitchFamily="18" charset="-127"/>
              </a:rPr>
              <a:t>)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40927" y="4951577"/>
            <a:ext cx="7847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돋움체 Bold" pitchFamily="18" charset="-127"/>
                <a:ea typeface="KoPub돋움체 Bold" pitchFamily="18" charset="-127"/>
              </a:rPr>
              <a:t>외교부</a:t>
            </a:r>
            <a:endParaRPr lang="en-US" altLang="ko-KR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oPub돋움체 Bold" pitchFamily="18" charset="-127"/>
              <a:ea typeface="KoPub돋움체 Bold" pitchFamily="18" charset="-127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79712" y="5862660"/>
            <a:ext cx="6263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1400" dirty="0" smtClean="0">
                <a:latin typeface="KoPub돋움체 Bold" pitchFamily="18" charset="-127"/>
                <a:ea typeface="KoPub돋움체 Bold" pitchFamily="18" charset="-127"/>
              </a:rPr>
              <a:t>교육부</a:t>
            </a:r>
            <a:r>
              <a:rPr lang="en-US" altLang="ko-KR" sz="1400" dirty="0" smtClean="0">
                <a:latin typeface="KoPub돋움체 Bold" pitchFamily="18" charset="-127"/>
                <a:ea typeface="KoPub돋움체 Bold" pitchFamily="18" charset="-127"/>
              </a:rPr>
              <a:t>, </a:t>
            </a:r>
            <a:r>
              <a:rPr lang="ko-KR" altLang="en-US" sz="1400" dirty="0" smtClean="0">
                <a:latin typeface="KoPub돋움체 Bold" pitchFamily="18" charset="-127"/>
                <a:ea typeface="KoPub돋움체 Bold" pitchFamily="18" charset="-127"/>
              </a:rPr>
              <a:t>해양수산부</a:t>
            </a:r>
            <a:r>
              <a:rPr lang="en-US" altLang="ko-KR" sz="1400" dirty="0" smtClean="0">
                <a:latin typeface="KoPub돋움체 Bold" pitchFamily="18" charset="-127"/>
                <a:ea typeface="KoPub돋움체 Bold" pitchFamily="18" charset="-127"/>
              </a:rPr>
              <a:t>, </a:t>
            </a:r>
            <a:r>
              <a:rPr lang="ko-KR" altLang="en-US" sz="1400" dirty="0" err="1" smtClean="0">
                <a:latin typeface="KoPub돋움체 Bold" pitchFamily="18" charset="-127"/>
                <a:ea typeface="KoPub돋움체 Bold" pitchFamily="18" charset="-127"/>
              </a:rPr>
              <a:t>국토교통부</a:t>
            </a:r>
            <a:r>
              <a:rPr lang="en-US" altLang="ko-KR" sz="1400" dirty="0" smtClean="0">
                <a:latin typeface="KoPub돋움체 Bold" pitchFamily="18" charset="-127"/>
                <a:ea typeface="KoPub돋움체 Bold" pitchFamily="18" charset="-127"/>
              </a:rPr>
              <a:t>, </a:t>
            </a:r>
            <a:r>
              <a:rPr lang="ko-KR" altLang="en-US" sz="1400" dirty="0" smtClean="0">
                <a:latin typeface="KoPub돋움체 Bold" pitchFamily="18" charset="-127"/>
                <a:ea typeface="KoPub돋움체 Bold" pitchFamily="18" charset="-127"/>
              </a:rPr>
              <a:t>법무부 등 관련 </a:t>
            </a:r>
            <a:r>
              <a:rPr lang="en-US" altLang="ko-KR" sz="1400" dirty="0" smtClean="0">
                <a:latin typeface="KoPub돋움체 Bold" pitchFamily="18" charset="-127"/>
                <a:ea typeface="KoPub돋움체 Bold" pitchFamily="18" charset="-127"/>
              </a:rPr>
              <a:t>SDGs 17</a:t>
            </a:r>
            <a:r>
              <a:rPr lang="ko-KR" altLang="en-US" sz="1400" dirty="0" smtClean="0">
                <a:latin typeface="KoPub돋움체 Bold" pitchFamily="18" charset="-127"/>
                <a:ea typeface="KoPub돋움체 Bold" pitchFamily="18" charset="-127"/>
              </a:rPr>
              <a:t>개 목표에 대해 부처별 대응</a:t>
            </a:r>
          </a:p>
        </p:txBody>
      </p:sp>
      <p:cxnSp>
        <p:nvCxnSpPr>
          <p:cNvPr id="67" name="직선 연결선 66"/>
          <p:cNvCxnSpPr/>
          <p:nvPr/>
        </p:nvCxnSpPr>
        <p:spPr>
          <a:xfrm>
            <a:off x="683568" y="1698914"/>
            <a:ext cx="73851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대각선 방향의 모서리가 둥근 사각형 67"/>
          <p:cNvSpPr/>
          <p:nvPr/>
        </p:nvSpPr>
        <p:spPr>
          <a:xfrm>
            <a:off x="697869" y="5825744"/>
            <a:ext cx="1077983" cy="404858"/>
          </a:xfrm>
          <a:prstGeom prst="round2DiagRect">
            <a:avLst>
              <a:gd name="adj1" fmla="val 29215"/>
              <a:gd name="adj2" fmla="val 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ko-KR" altLang="en-US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83568" y="5858896"/>
            <a:ext cx="10887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돋움체 Bold" pitchFamily="18" charset="-127"/>
                <a:ea typeface="KoPub돋움체 Bold" pitchFamily="18" charset="-127"/>
              </a:rPr>
              <a:t>그 외 부처</a:t>
            </a:r>
            <a:endParaRPr lang="en-US" altLang="ko-KR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oPub돋움체 Bold" pitchFamily="18" charset="-127"/>
              <a:ea typeface="KoPub돋움체 Bold" pitchFamily="18" charset="-127"/>
            </a:endParaRPr>
          </a:p>
        </p:txBody>
      </p:sp>
      <p:sp>
        <p:nvSpPr>
          <p:cNvPr id="70" name="대각선 방향의 모서리가 둥근 사각형 69"/>
          <p:cNvSpPr/>
          <p:nvPr/>
        </p:nvSpPr>
        <p:spPr>
          <a:xfrm>
            <a:off x="705410" y="2752779"/>
            <a:ext cx="1077983" cy="404858"/>
          </a:xfrm>
          <a:prstGeom prst="round2DiagRect">
            <a:avLst>
              <a:gd name="adj1" fmla="val 29215"/>
              <a:gd name="adj2" fmla="val 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ko-KR" altLang="en-US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52006" y="2785931"/>
            <a:ext cx="7847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돋움체 Bold" pitchFamily="18" charset="-127"/>
                <a:ea typeface="KoPub돋움체 Bold" pitchFamily="18" charset="-127"/>
              </a:rPr>
              <a:t>지속위</a:t>
            </a:r>
            <a:r>
              <a:rPr lang="en-US" altLang="ko-K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Pub돋움체 Bold" pitchFamily="18" charset="-127"/>
                <a:ea typeface="KoPub돋움체 Bold" pitchFamily="18" charset="-127"/>
              </a:rPr>
              <a:t>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979711" y="2658572"/>
            <a:ext cx="660733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tabLst>
                <a:tab pos="130175" algn="l"/>
                <a:tab pos="336550" algn="l"/>
              </a:tabLst>
            </a:pPr>
            <a:r>
              <a:rPr lang="ko-KR" altLang="en-US" sz="1300" b="1" dirty="0" smtClean="0">
                <a:latin typeface="KoPub돋움체 Medium" pitchFamily="18" charset="-127"/>
                <a:ea typeface="KoPub돋움체 Medium" pitchFamily="18" charset="-127"/>
              </a:rPr>
              <a:t>지속가능발전 총괄기구이나</a:t>
            </a:r>
            <a:r>
              <a:rPr lang="en-US" altLang="ko-KR" sz="1300" b="1" dirty="0" smtClean="0">
                <a:latin typeface="KoPub돋움체 Medium" pitchFamily="18" charset="-127"/>
                <a:ea typeface="KoPub돋움체 Medium" pitchFamily="18" charset="-127"/>
              </a:rPr>
              <a:t>, 2010</a:t>
            </a:r>
            <a:r>
              <a:rPr lang="ko-KR" altLang="en-US" sz="1300" b="1" dirty="0" smtClean="0">
                <a:latin typeface="KoPub돋움체 Medium" pitchFamily="18" charset="-127"/>
                <a:ea typeface="KoPub돋움체 Medium" pitchFamily="18" charset="-127"/>
              </a:rPr>
              <a:t>년 위상이 </a:t>
            </a:r>
            <a:r>
              <a:rPr lang="ko-KR" altLang="en-US" sz="1300" b="1" dirty="0">
                <a:latin typeface="KoPub돋움체 Medium" pitchFamily="18" charset="-127"/>
                <a:ea typeface="KoPub돋움체 Medium" pitchFamily="18" charset="-127"/>
              </a:rPr>
              <a:t>격하</a:t>
            </a:r>
            <a:r>
              <a:rPr lang="en-US" altLang="ko-KR" sz="1300" b="1" dirty="0" smtClean="0">
                <a:latin typeface="KoPub돋움체 Medium" pitchFamily="18" charset="-127"/>
                <a:ea typeface="KoPub돋움체 Medium" pitchFamily="18" charset="-127"/>
              </a:rPr>
              <a:t>(</a:t>
            </a:r>
            <a:r>
              <a:rPr lang="ko-KR" altLang="en-US" sz="1300" b="1" dirty="0" err="1" smtClean="0">
                <a:latin typeface="KoPub돋움체 Medium" pitchFamily="18" charset="-127"/>
                <a:ea typeface="KoPub돋움체 Medium" pitchFamily="18" charset="-127"/>
              </a:rPr>
              <a:t>대통령</a:t>
            </a:r>
            <a:r>
              <a:rPr lang="ko-KR" altLang="en-US" sz="1300" b="1" dirty="0" err="1">
                <a:latin typeface="KoPub돋움체 Medium" pitchFamily="18" charset="-127"/>
                <a:ea typeface="KoPub돋움체 Medium" pitchFamily="18" charset="-127"/>
              </a:rPr>
              <a:t>→환경부장관</a:t>
            </a:r>
            <a:r>
              <a:rPr lang="en-US" altLang="ko-KR" sz="1300" b="1" dirty="0">
                <a:latin typeface="KoPub돋움체 Medium" pitchFamily="18" charset="-127"/>
                <a:ea typeface="KoPub돋움체 Medium" pitchFamily="18" charset="-127"/>
              </a:rPr>
              <a:t>)</a:t>
            </a:r>
            <a:r>
              <a:rPr lang="ko-KR" altLang="en-US" sz="1300" b="1" dirty="0">
                <a:latin typeface="KoPub돋움체 Medium" pitchFamily="18" charset="-127"/>
                <a:ea typeface="KoPub돋움체 Medium" pitchFamily="18" charset="-127"/>
              </a:rPr>
              <a:t>됨에 따라</a:t>
            </a:r>
            <a:r>
              <a:rPr lang="en-US" altLang="ko-KR" sz="1300" b="1" dirty="0" smtClean="0">
                <a:latin typeface="KoPub돋움체 Medium" pitchFamily="18" charset="-127"/>
                <a:ea typeface="KoPub돋움체 Medium" pitchFamily="18" charset="-127"/>
              </a:rPr>
              <a:t>, </a:t>
            </a:r>
            <a:r>
              <a:rPr lang="ko-KR" altLang="en-US" sz="1300" b="1" dirty="0" err="1" smtClean="0">
                <a:latin typeface="KoPub돋움체 Medium" pitchFamily="18" charset="-127"/>
                <a:ea typeface="KoPub돋움체 Medium" pitchFamily="18" charset="-127"/>
              </a:rPr>
              <a:t>범부처를</a:t>
            </a:r>
            <a:r>
              <a:rPr lang="ko-KR" altLang="en-US" sz="1300" b="1" dirty="0" smtClean="0">
                <a:latin typeface="KoPub돋움체 Medium" pitchFamily="18" charset="-127"/>
                <a:ea typeface="KoPub돋움체 Medium" pitchFamily="18" charset="-127"/>
              </a:rPr>
              <a:t> 힘있게 포괄하지 못하는 한계 노출</a:t>
            </a:r>
            <a:endParaRPr lang="en-US" altLang="ko-KR" sz="1300" b="1" dirty="0">
              <a:latin typeface="KoPub돋움체 Medium" pitchFamily="18" charset="-127"/>
              <a:ea typeface="KoPub돋움체 Medium" pitchFamily="18" charset="-127"/>
            </a:endParaRPr>
          </a:p>
          <a:p>
            <a:pPr>
              <a:spcAft>
                <a:spcPts val="600"/>
              </a:spcAft>
              <a:tabLst>
                <a:tab pos="130175" algn="l"/>
                <a:tab pos="336550" algn="l"/>
              </a:tabLst>
            </a:pPr>
            <a:r>
              <a:rPr lang="en-US" altLang="ko-KR" sz="1300" dirty="0" smtClean="0">
                <a:latin typeface="KoPub돋움체 Medium" pitchFamily="18" charset="-127"/>
                <a:ea typeface="KoPub돋움체 Medium" pitchFamily="18" charset="-127"/>
              </a:rPr>
              <a:t>	※ </a:t>
            </a:r>
            <a:r>
              <a:rPr lang="ko-KR" altLang="en-US" sz="1300" dirty="0">
                <a:latin typeface="KoPub돋움체 Medium" pitchFamily="18" charset="-127"/>
                <a:ea typeface="KoPub돋움체 Medium" pitchFamily="18" charset="-127"/>
              </a:rPr>
              <a:t>현재 </a:t>
            </a:r>
            <a:r>
              <a:rPr lang="ko-KR" altLang="en-US" sz="1300" dirty="0" err="1">
                <a:latin typeface="KoPub돋움체 Medium" pitchFamily="18" charset="-127"/>
                <a:ea typeface="KoPub돋움체 Medium" pitchFamily="18" charset="-127"/>
              </a:rPr>
              <a:t>지속위</a:t>
            </a:r>
            <a:r>
              <a:rPr lang="ko-KR" altLang="en-US" sz="1300" dirty="0">
                <a:latin typeface="KoPub돋움체 Medium" pitchFamily="18" charset="-127"/>
                <a:ea typeface="KoPub돋움체 Medium" pitchFamily="18" charset="-127"/>
              </a:rPr>
              <a:t> 위상 격상 및 </a:t>
            </a:r>
            <a:r>
              <a:rPr lang="en-US" altLang="ko-KR" sz="1300" dirty="0">
                <a:latin typeface="KoPub돋움체 Medium" pitchFamily="18" charset="-127"/>
                <a:ea typeface="KoPub돋움체 Medium" pitchFamily="18" charset="-127"/>
              </a:rPr>
              <a:t>SDGs </a:t>
            </a:r>
            <a:r>
              <a:rPr lang="ko-KR" altLang="en-US" sz="1300" dirty="0">
                <a:latin typeface="KoPub돋움체 Medium" pitchFamily="18" charset="-127"/>
                <a:ea typeface="KoPub돋움체 Medium" pitchFamily="18" charset="-127"/>
              </a:rPr>
              <a:t>반영 등을 위한 </a:t>
            </a:r>
            <a:r>
              <a:rPr lang="ko-KR" altLang="en-US" sz="1300" dirty="0" err="1">
                <a:latin typeface="KoPub돋움체 Medium" pitchFamily="18" charset="-127"/>
                <a:ea typeface="KoPub돋움체 Medium" pitchFamily="18" charset="-127"/>
              </a:rPr>
              <a:t>지속가능발전법</a:t>
            </a:r>
            <a:r>
              <a:rPr lang="ko-KR" altLang="en-US" sz="1300" dirty="0">
                <a:latin typeface="KoPub돋움체 Medium" pitchFamily="18" charset="-127"/>
                <a:ea typeface="KoPub돋움체 Medium" pitchFamily="18" charset="-127"/>
              </a:rPr>
              <a:t> 개정안이 </a:t>
            </a:r>
            <a:r>
              <a:rPr lang="ko-KR" altLang="en-US" sz="1300" dirty="0" smtClean="0">
                <a:latin typeface="KoPub돋움체 Medium" pitchFamily="18" charset="-127"/>
                <a:ea typeface="KoPub돋움체 Medium" pitchFamily="18" charset="-127"/>
              </a:rPr>
              <a:t>발의</a:t>
            </a:r>
            <a:r>
              <a:rPr lang="en-US" altLang="ko-KR" sz="1300" dirty="0" smtClean="0">
                <a:latin typeface="KoPub돋움체 Medium" pitchFamily="18" charset="-127"/>
                <a:ea typeface="KoPub돋움체 Medium" pitchFamily="18" charset="-127"/>
              </a:rPr>
              <a:t/>
            </a:r>
            <a:br>
              <a:rPr lang="en-US" altLang="ko-KR" sz="1300" dirty="0" smtClean="0">
                <a:latin typeface="KoPub돋움체 Medium" pitchFamily="18" charset="-127"/>
                <a:ea typeface="KoPub돋움체 Medium" pitchFamily="18" charset="-127"/>
              </a:rPr>
            </a:br>
            <a:r>
              <a:rPr lang="en-US" altLang="ko-KR" sz="1300" dirty="0" smtClean="0">
                <a:latin typeface="KoPub돋움체 Medium" pitchFamily="18" charset="-127"/>
                <a:ea typeface="KoPub돋움체 Medium" pitchFamily="18" charset="-127"/>
              </a:rPr>
              <a:t>		(‘</a:t>
            </a:r>
            <a:r>
              <a:rPr lang="en-US" altLang="ko-KR" sz="1300" dirty="0">
                <a:latin typeface="KoPub돋움체 Medium" pitchFamily="18" charset="-127"/>
                <a:ea typeface="KoPub돋움체 Medium" pitchFamily="18" charset="-127"/>
              </a:rPr>
              <a:t>17.7, </a:t>
            </a:r>
            <a:r>
              <a:rPr lang="ko-KR" altLang="en-US" sz="1300" dirty="0">
                <a:latin typeface="KoPub돋움체 Medium" pitchFamily="18" charset="-127"/>
                <a:ea typeface="KoPub돋움체 Medium" pitchFamily="18" charset="-127"/>
              </a:rPr>
              <a:t>김상희</a:t>
            </a:r>
            <a:r>
              <a:rPr lang="en-US" altLang="ko-KR" sz="1300" dirty="0">
                <a:latin typeface="KoPub돋움체 Medium" pitchFamily="18" charset="-127"/>
                <a:ea typeface="KoPub돋움체 Medium" pitchFamily="18" charset="-127"/>
              </a:rPr>
              <a:t>‧</a:t>
            </a:r>
            <a:r>
              <a:rPr lang="ko-KR" altLang="en-US" sz="1300" dirty="0">
                <a:latin typeface="KoPub돋움체 Medium" pitchFamily="18" charset="-127"/>
                <a:ea typeface="KoPub돋움체 Medium" pitchFamily="18" charset="-127"/>
              </a:rPr>
              <a:t>송옥주의원 등</a:t>
            </a:r>
            <a:r>
              <a:rPr lang="en-US" altLang="ko-KR" sz="1300" dirty="0">
                <a:latin typeface="KoPub돋움체 Medium" pitchFamily="18" charset="-127"/>
                <a:ea typeface="KoPub돋움체 Medium" pitchFamily="18" charset="-127"/>
              </a:rPr>
              <a:t>), </a:t>
            </a:r>
            <a:r>
              <a:rPr lang="ko-KR" altLang="en-US" sz="1300" dirty="0">
                <a:latin typeface="KoPub돋움체 Medium" pitchFamily="18" charset="-127"/>
                <a:ea typeface="KoPub돋움체 Medium" pitchFamily="18" charset="-127"/>
              </a:rPr>
              <a:t>소위 </a:t>
            </a:r>
            <a:r>
              <a:rPr lang="ko-KR" altLang="en-US" sz="1300" dirty="0" smtClean="0">
                <a:latin typeface="KoPub돋움체 Medium" pitchFamily="18" charset="-127"/>
                <a:ea typeface="KoPub돋움체 Medium" pitchFamily="18" charset="-127"/>
              </a:rPr>
              <a:t>회부</a:t>
            </a:r>
            <a:endParaRPr lang="ko-KR" altLang="en-US" sz="1300" dirty="0">
              <a:latin typeface="KoPub돋움체 Medium" pitchFamily="18" charset="-127"/>
              <a:ea typeface="KoPub돋움체 Mediu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943984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895"/>
            <a:ext cx="9144000" cy="6857999"/>
          </a:xfrm>
          <a:prstGeom prst="rect">
            <a:avLst/>
          </a:prstGeom>
        </p:spPr>
      </p:pic>
      <p:grpSp>
        <p:nvGrpSpPr>
          <p:cNvPr id="8" name="그룹 22"/>
          <p:cNvGrpSpPr/>
          <p:nvPr/>
        </p:nvGrpSpPr>
        <p:grpSpPr>
          <a:xfrm>
            <a:off x="-1588" y="0"/>
            <a:ext cx="9144000" cy="632442"/>
            <a:chOff x="0" y="0"/>
            <a:chExt cx="9144000" cy="632442"/>
          </a:xfrm>
        </p:grpSpPr>
        <p:sp>
          <p:nvSpPr>
            <p:cNvPr id="9" name="직사각형 8"/>
            <p:cNvSpPr/>
            <p:nvPr/>
          </p:nvSpPr>
          <p:spPr>
            <a:xfrm>
              <a:off x="0" y="0"/>
              <a:ext cx="9144000" cy="632442"/>
            </a:xfrm>
            <a:prstGeom prst="rect">
              <a:avLst/>
            </a:prstGeom>
            <a:gradFill flip="none" rotWithShape="1">
              <a:gsLst>
                <a:gs pos="0">
                  <a:srgbClr val="014B79"/>
                </a:gs>
                <a:gs pos="100000">
                  <a:srgbClr val="0D3C63"/>
                </a:gs>
              </a:gsLst>
              <a:lin ang="10800000" scaled="1"/>
              <a:tileRect/>
            </a:gradFill>
            <a:ln w="12700"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1044958" y="1336722"/>
            <a:ext cx="7641842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  <a:spcAft>
                <a:spcPts val="600"/>
              </a:spcAft>
            </a:pPr>
            <a:r>
              <a:rPr lang="ko-KR" altLang="en-US" sz="1600" b="1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정부는 사회적 공론화의 장을 열고</a:t>
            </a:r>
            <a:r>
              <a:rPr lang="en-US" altLang="ko-KR" sz="1600" b="1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논의 결과를 정리하는 조력자 역할</a:t>
            </a:r>
            <a:endParaRPr lang="en-US" altLang="ko-KR" sz="1600" b="1" dirty="0" smtClean="0">
              <a:solidFill>
                <a:schemeClr val="accent1">
                  <a:lumMod val="50000"/>
                </a:schemeClr>
              </a:solidFill>
              <a:latin typeface="KoPub돋움체 Medium" pitchFamily="18" charset="-127"/>
              <a:ea typeface="KoPub돋움체 Medium" pitchFamily="18" charset="-127"/>
            </a:endParaRPr>
          </a:p>
          <a:p>
            <a:pPr>
              <a:lnSpc>
                <a:spcPts val="2200"/>
              </a:lnSpc>
              <a:spcAft>
                <a:spcPts val="600"/>
              </a:spcAft>
            </a:pPr>
            <a:r>
              <a:rPr lang="ko-KR" altLang="en-US" sz="1600" b="1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실제 목표설정 작업은 </a:t>
            </a:r>
            <a:r>
              <a:rPr lang="en-US" altLang="ko-KR" sz="1600" b="1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SDGs </a:t>
            </a:r>
            <a:r>
              <a:rPr lang="ko-KR" altLang="en-US" sz="1600" b="1" dirty="0" err="1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목표별</a:t>
            </a:r>
            <a:r>
              <a:rPr lang="ko-KR" altLang="en-US" sz="1600" b="1" dirty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 민・관・학 합동 </a:t>
            </a:r>
            <a:r>
              <a:rPr lang="ko-KR" altLang="en-US" sz="1600" b="1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작업반에서 주도</a:t>
            </a:r>
            <a:r>
              <a:rPr lang="en-US" altLang="ko-KR" sz="1600" b="1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(</a:t>
            </a:r>
            <a:r>
              <a:rPr lang="ko-KR" altLang="en-US" sz="1600" b="1" dirty="0" err="1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연구용역팀</a:t>
            </a:r>
            <a:r>
              <a:rPr lang="ko-KR" altLang="en-US" sz="1600" b="1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 지원</a:t>
            </a:r>
            <a:r>
              <a:rPr lang="en-US" altLang="ko-KR" sz="1600" b="1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)</a:t>
            </a:r>
            <a:endParaRPr lang="en-US" altLang="ko-KR" sz="1600" dirty="0" smtClean="0">
              <a:solidFill>
                <a:schemeClr val="accent1">
                  <a:lumMod val="50000"/>
                </a:schemeClr>
              </a:solidFill>
              <a:latin typeface="KoPub돋움체 Medium" pitchFamily="18" charset="-127"/>
              <a:ea typeface="KoPub돋움체 Medium" pitchFamily="18" charset="-127"/>
            </a:endParaRPr>
          </a:p>
          <a:p>
            <a:pPr>
              <a:lnSpc>
                <a:spcPts val="2200"/>
              </a:lnSpc>
              <a:spcAft>
                <a:spcPts val="600"/>
              </a:spcAft>
            </a:pPr>
            <a:r>
              <a:rPr lang="ko-KR" altLang="en-US" sz="16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국가 </a:t>
            </a:r>
            <a:r>
              <a:rPr lang="en-US" altLang="ko-KR" sz="1600" dirty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SDGs </a:t>
            </a:r>
            <a:r>
              <a:rPr lang="ko-KR" altLang="en-US" sz="16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포럼</a:t>
            </a:r>
            <a:r>
              <a:rPr lang="en-US" altLang="ko-KR" sz="16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, </a:t>
            </a:r>
            <a:r>
              <a:rPr lang="ko-KR" altLang="en-US" sz="16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일반국민 설문조사 등을 통해 </a:t>
            </a:r>
            <a:r>
              <a:rPr lang="ko-KR" altLang="en-US" sz="1600" b="1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사회적 동의 후 국무회의 의결로 확정</a:t>
            </a:r>
            <a:endParaRPr lang="ko-KR" altLang="en-US" sz="1600" dirty="0">
              <a:solidFill>
                <a:schemeClr val="accent1">
                  <a:lumMod val="50000"/>
                </a:schemeClr>
              </a:solidFill>
              <a:latin typeface="KoPub돋움체 Medium" pitchFamily="18" charset="-127"/>
              <a:ea typeface="KoPub돋움체 Medium" pitchFamily="18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63916" y="2780657"/>
            <a:ext cx="9960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" b="1" dirty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K-SDGs </a:t>
            </a:r>
            <a:endParaRPr lang="en-US" altLang="ko-KR" sz="1500" b="1" dirty="0" smtClean="0">
              <a:solidFill>
                <a:schemeClr val="accent1">
                  <a:lumMod val="50000"/>
                </a:schemeClr>
              </a:solidFill>
              <a:latin typeface="KoPub돋움체 Bold" pitchFamily="18" charset="-127"/>
              <a:ea typeface="KoPub돋움체 Bold" pitchFamily="18" charset="-127"/>
            </a:endParaRPr>
          </a:p>
          <a:p>
            <a:pPr algn="ctr"/>
            <a:r>
              <a:rPr lang="ko-KR" altLang="en-US" sz="1500" b="1" dirty="0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작성</a:t>
            </a:r>
            <a:endParaRPr lang="en-US" altLang="ko-KR" sz="1500" b="1" dirty="0" smtClean="0">
              <a:solidFill>
                <a:schemeClr val="accent1">
                  <a:lumMod val="50000"/>
                </a:schemeClr>
              </a:solidFill>
              <a:latin typeface="KoPub돋움체 Bold" pitchFamily="18" charset="-127"/>
              <a:ea typeface="KoPub돋움체 Bold" pitchFamily="18" charset="-127"/>
            </a:endParaRPr>
          </a:p>
          <a:p>
            <a:pPr algn="ctr"/>
            <a:r>
              <a:rPr lang="ko-KR" altLang="en-US" sz="1500" b="1" dirty="0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추진체계</a:t>
            </a:r>
            <a:endParaRPr lang="ko-KR" altLang="en-US" sz="1500" b="1" dirty="0">
              <a:solidFill>
                <a:schemeClr val="accent1">
                  <a:lumMod val="50000"/>
                </a:schemeClr>
              </a:solidFill>
              <a:latin typeface="KoPub돋움체 Bold" pitchFamily="18" charset="-127"/>
              <a:ea typeface="KoPub돋움체 Bold" pitchFamily="18" charset="-127"/>
            </a:endParaRP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995354" y="2697407"/>
            <a:ext cx="2193017" cy="336102"/>
          </a:xfrm>
          <a:prstGeom prst="roundRect">
            <a:avLst>
              <a:gd name="adj" fmla="val 14439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400" dirty="0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사회관계장관회의</a:t>
            </a:r>
          </a:p>
        </p:txBody>
      </p:sp>
      <p:sp>
        <p:nvSpPr>
          <p:cNvPr id="63" name="모서리가 둥근 직사각형 62"/>
          <p:cNvSpPr/>
          <p:nvPr/>
        </p:nvSpPr>
        <p:spPr>
          <a:xfrm>
            <a:off x="1995354" y="3071146"/>
            <a:ext cx="2193017" cy="922999"/>
          </a:xfrm>
          <a:prstGeom prst="roundRect">
            <a:avLst>
              <a:gd name="adj" fmla="val 5264"/>
            </a:avLst>
          </a:prstGeom>
          <a:solidFill>
            <a:schemeClr val="bg1"/>
          </a:solidFill>
          <a:ln w="952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dirty="0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관계부처 협의체</a:t>
            </a:r>
          </a:p>
          <a:p>
            <a:pPr algn="ctr">
              <a:spcAft>
                <a:spcPts val="600"/>
              </a:spcAft>
            </a:pPr>
            <a:r>
              <a:rPr lang="en-US" altLang="ko-KR" sz="1000" dirty="0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(</a:t>
            </a:r>
            <a:r>
              <a:rPr lang="ko-KR" altLang="en-US" sz="1000" dirty="0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국장급</a:t>
            </a:r>
            <a:r>
              <a:rPr lang="en-US" altLang="ko-KR" sz="1000" dirty="0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, </a:t>
            </a:r>
            <a:r>
              <a:rPr lang="ko-KR" altLang="en-US" sz="1000" dirty="0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환경부 차관 주재</a:t>
            </a:r>
            <a:r>
              <a:rPr lang="en-US" altLang="ko-KR" sz="1000" dirty="0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)</a:t>
            </a:r>
          </a:p>
          <a:p>
            <a:r>
              <a:rPr lang="en-US" altLang="ko-KR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‧(</a:t>
            </a:r>
            <a:r>
              <a:rPr lang="ko-KR" altLang="en-US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구성</a:t>
            </a:r>
            <a:r>
              <a:rPr lang="en-US" altLang="ko-KR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) SDGs</a:t>
            </a:r>
            <a:r>
              <a:rPr lang="ko-KR" altLang="en-US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관계부처</a:t>
            </a:r>
          </a:p>
          <a:p>
            <a:r>
              <a:rPr lang="en-US" altLang="ko-KR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‧(</a:t>
            </a:r>
            <a:r>
              <a:rPr lang="ko-KR" altLang="en-US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운영</a:t>
            </a:r>
            <a:r>
              <a:rPr lang="en-US" altLang="ko-KR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) </a:t>
            </a:r>
            <a:r>
              <a:rPr lang="ko-KR" altLang="en-US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분기별 </a:t>
            </a:r>
            <a:r>
              <a:rPr lang="en-US" altLang="ko-KR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1</a:t>
            </a:r>
            <a:r>
              <a:rPr lang="ko-KR" altLang="en-US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회</a:t>
            </a:r>
          </a:p>
          <a:p>
            <a:r>
              <a:rPr lang="ko-KR" altLang="en-US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 *간사</a:t>
            </a:r>
            <a:r>
              <a:rPr lang="en-US" altLang="ko-KR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: </a:t>
            </a:r>
            <a:r>
              <a:rPr lang="ko-KR" altLang="en-US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교육부</a:t>
            </a:r>
            <a:r>
              <a:rPr lang="en-US" altLang="ko-KR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, </a:t>
            </a:r>
            <a:r>
              <a:rPr lang="ko-KR" altLang="en-US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환경부</a:t>
            </a:r>
            <a:r>
              <a:rPr lang="en-US" altLang="ko-KR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, </a:t>
            </a:r>
            <a:r>
              <a:rPr lang="ko-KR" altLang="en-US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통계청 </a:t>
            </a:r>
          </a:p>
        </p:txBody>
      </p:sp>
      <p:cxnSp>
        <p:nvCxnSpPr>
          <p:cNvPr id="64" name="직선 연결선 63"/>
          <p:cNvCxnSpPr/>
          <p:nvPr/>
        </p:nvCxnSpPr>
        <p:spPr>
          <a:xfrm>
            <a:off x="2113345" y="3482774"/>
            <a:ext cx="19570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그룹 64"/>
          <p:cNvGrpSpPr/>
          <p:nvPr/>
        </p:nvGrpSpPr>
        <p:grpSpPr>
          <a:xfrm>
            <a:off x="1995354" y="4049048"/>
            <a:ext cx="2193017" cy="922999"/>
            <a:chOff x="2274754" y="4125251"/>
            <a:chExt cx="2193017" cy="922999"/>
          </a:xfrm>
        </p:grpSpPr>
        <p:sp>
          <p:nvSpPr>
            <p:cNvPr id="66" name="모서리가 둥근 직사각형 65"/>
            <p:cNvSpPr/>
            <p:nvPr/>
          </p:nvSpPr>
          <p:spPr>
            <a:xfrm>
              <a:off x="2274754" y="4125251"/>
              <a:ext cx="2193017" cy="922999"/>
            </a:xfrm>
            <a:prstGeom prst="roundRect">
              <a:avLst>
                <a:gd name="adj" fmla="val 5264"/>
              </a:avLst>
            </a:prstGeom>
            <a:solidFill>
              <a:schemeClr val="bg1"/>
            </a:solidFill>
            <a:ln w="952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200" dirty="0" smtClean="0">
                  <a:solidFill>
                    <a:schemeClr val="accent1">
                      <a:lumMod val="50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실무 </a:t>
              </a:r>
              <a:r>
                <a:rPr lang="en-US" altLang="ko-KR" sz="1200" dirty="0" smtClean="0">
                  <a:solidFill>
                    <a:schemeClr val="accent1">
                      <a:lumMod val="50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T/F</a:t>
              </a:r>
            </a:p>
            <a:p>
              <a:pPr algn="ctr">
                <a:spcAft>
                  <a:spcPts val="600"/>
                </a:spcAft>
              </a:pPr>
              <a:r>
                <a:rPr lang="en-US" altLang="ko-KR" sz="1000" dirty="0">
                  <a:solidFill>
                    <a:schemeClr val="accent1">
                      <a:lumMod val="50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(</a:t>
              </a:r>
              <a:r>
                <a:rPr lang="ko-KR" altLang="en-US" sz="1000" dirty="0">
                  <a:solidFill>
                    <a:schemeClr val="accent1">
                      <a:lumMod val="50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과장급</a:t>
              </a:r>
              <a:r>
                <a:rPr lang="en-US" altLang="ko-KR" sz="1000" dirty="0">
                  <a:solidFill>
                    <a:schemeClr val="accent1">
                      <a:lumMod val="50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, </a:t>
              </a:r>
              <a:r>
                <a:rPr lang="ko-KR" altLang="en-US" sz="1000" dirty="0">
                  <a:solidFill>
                    <a:schemeClr val="accent1">
                      <a:lumMod val="50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환경부 국장 주재</a:t>
              </a:r>
              <a:r>
                <a:rPr lang="en-US" altLang="ko-KR" sz="1000" dirty="0">
                  <a:solidFill>
                    <a:schemeClr val="accent1">
                      <a:lumMod val="50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)</a:t>
              </a:r>
            </a:p>
            <a:p>
              <a:r>
                <a:rPr lang="en-US" altLang="ko-KR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‧(</a:t>
              </a:r>
              <a:r>
                <a:rPr lang="ko-KR" altLang="en-US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구성</a:t>
              </a:r>
              <a:r>
                <a:rPr lang="en-US" altLang="ko-KR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) SDGs</a:t>
              </a:r>
              <a:r>
                <a:rPr lang="ko-KR" altLang="en-US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관계부처</a:t>
              </a:r>
            </a:p>
            <a:p>
              <a:r>
                <a:rPr lang="en-US" altLang="ko-KR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‧(</a:t>
              </a:r>
              <a:r>
                <a:rPr lang="ko-KR" altLang="en-US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운영</a:t>
              </a:r>
              <a:r>
                <a:rPr lang="en-US" altLang="ko-KR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) </a:t>
              </a:r>
              <a:r>
                <a:rPr lang="ko-KR" altLang="en-US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월 </a:t>
              </a:r>
              <a:r>
                <a:rPr lang="en-US" altLang="ko-KR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1</a:t>
              </a:r>
              <a:r>
                <a:rPr lang="ko-KR" altLang="en-US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회</a:t>
              </a:r>
              <a:r>
                <a:rPr lang="en-US" altLang="ko-KR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(</a:t>
              </a:r>
              <a:r>
                <a:rPr lang="ko-KR" altLang="en-US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필요시 수시</a:t>
              </a:r>
              <a:r>
                <a:rPr lang="en-US" altLang="ko-KR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)</a:t>
              </a:r>
              <a:endParaRPr lang="ko-KR" altLang="en-US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endParaRPr>
            </a:p>
            <a:p>
              <a:r>
                <a:rPr lang="ko-KR" altLang="en-US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 *간사</a:t>
              </a:r>
              <a:r>
                <a:rPr lang="en-US" altLang="ko-KR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: </a:t>
              </a:r>
              <a:r>
                <a:rPr lang="ko-KR" altLang="en-US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교육부</a:t>
              </a:r>
              <a:r>
                <a:rPr lang="en-US" altLang="ko-KR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, </a:t>
              </a:r>
              <a:r>
                <a:rPr lang="ko-KR" altLang="en-US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환경부</a:t>
              </a:r>
              <a:r>
                <a:rPr lang="en-US" altLang="ko-KR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, </a:t>
              </a:r>
              <a:r>
                <a:rPr lang="ko-KR" altLang="en-US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통계청 </a:t>
              </a:r>
            </a:p>
          </p:txBody>
        </p:sp>
        <p:cxnSp>
          <p:nvCxnSpPr>
            <p:cNvPr id="67" name="직선 연결선 66"/>
            <p:cNvCxnSpPr/>
            <p:nvPr/>
          </p:nvCxnSpPr>
          <p:spPr>
            <a:xfrm>
              <a:off x="2392745" y="4536879"/>
              <a:ext cx="195703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모서리가 둥근 직사각형 67"/>
          <p:cNvSpPr/>
          <p:nvPr/>
        </p:nvSpPr>
        <p:spPr>
          <a:xfrm>
            <a:off x="5758384" y="2702659"/>
            <a:ext cx="2193017" cy="861629"/>
          </a:xfrm>
          <a:prstGeom prst="roundRect">
            <a:avLst>
              <a:gd name="adj" fmla="val 5264"/>
            </a:avLst>
          </a:prstGeom>
          <a:solidFill>
            <a:schemeClr val="bg1"/>
          </a:solidFill>
          <a:ln w="952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dirty="0" err="1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사회적공론화</a:t>
            </a:r>
            <a:endParaRPr lang="en-US" altLang="ko-KR" sz="1200" dirty="0" smtClean="0">
              <a:solidFill>
                <a:schemeClr val="accent1">
                  <a:lumMod val="50000"/>
                </a:schemeClr>
              </a:solidFill>
              <a:latin typeface="KoPub돋움체 Bold" pitchFamily="18" charset="-127"/>
              <a:ea typeface="KoPub돋움체 Bold" pitchFamily="18" charset="-127"/>
            </a:endParaRPr>
          </a:p>
          <a:p>
            <a:pPr algn="ctr"/>
            <a:endParaRPr lang="ko-KR" altLang="en-US" sz="1200" dirty="0" smtClean="0">
              <a:solidFill>
                <a:schemeClr val="accent1">
                  <a:lumMod val="50000"/>
                </a:schemeClr>
              </a:solidFill>
              <a:latin typeface="KoPub돋움체 Bold" pitchFamily="18" charset="-127"/>
              <a:ea typeface="KoPub돋움체 Bold" pitchFamily="18" charset="-127"/>
            </a:endParaRPr>
          </a:p>
          <a:p>
            <a:r>
              <a:rPr lang="en-US" altLang="ko-KR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‧</a:t>
            </a:r>
            <a:r>
              <a:rPr lang="ko-KR" altLang="en-US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국가 </a:t>
            </a:r>
            <a:r>
              <a:rPr lang="en-US" altLang="ko-KR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SDGs </a:t>
            </a:r>
            <a:r>
              <a:rPr lang="ko-KR" altLang="en-US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포럼 </a:t>
            </a:r>
            <a:r>
              <a:rPr lang="en-US" altLang="ko-KR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(</a:t>
            </a:r>
            <a:r>
              <a:rPr lang="ko-KR" altLang="en-US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원탁회의</a:t>
            </a:r>
            <a:r>
              <a:rPr lang="en-US" altLang="ko-KR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)</a:t>
            </a:r>
          </a:p>
          <a:p>
            <a:r>
              <a:rPr lang="en-US" altLang="ko-KR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‧</a:t>
            </a:r>
            <a:r>
              <a:rPr lang="ko-KR" altLang="en-US" sz="1000" dirty="0" smtClean="0">
                <a:solidFill>
                  <a:schemeClr val="accent1">
                    <a:lumMod val="50000"/>
                  </a:schemeClr>
                </a:solidFill>
                <a:latin typeface="KoPub돋움체 Medium" pitchFamily="18" charset="-127"/>
                <a:ea typeface="KoPub돋움체 Medium" pitchFamily="18" charset="-127"/>
              </a:rPr>
              <a:t>일반국민 설문조사</a:t>
            </a:r>
          </a:p>
        </p:txBody>
      </p:sp>
      <p:cxnSp>
        <p:nvCxnSpPr>
          <p:cNvPr id="69" name="직선 연결선 68"/>
          <p:cNvCxnSpPr/>
          <p:nvPr/>
        </p:nvCxnSpPr>
        <p:spPr>
          <a:xfrm>
            <a:off x="5876375" y="3046977"/>
            <a:ext cx="19570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그룹 69"/>
          <p:cNvGrpSpPr/>
          <p:nvPr/>
        </p:nvGrpSpPr>
        <p:grpSpPr>
          <a:xfrm>
            <a:off x="5758384" y="4110418"/>
            <a:ext cx="2193017" cy="861629"/>
            <a:chOff x="6037784" y="4155935"/>
            <a:chExt cx="2193017" cy="861629"/>
          </a:xfrm>
        </p:grpSpPr>
        <p:sp>
          <p:nvSpPr>
            <p:cNvPr id="71" name="모서리가 둥근 직사각형 70"/>
            <p:cNvSpPr/>
            <p:nvPr/>
          </p:nvSpPr>
          <p:spPr>
            <a:xfrm>
              <a:off x="6037784" y="4155935"/>
              <a:ext cx="2193017" cy="861629"/>
            </a:xfrm>
            <a:prstGeom prst="roundRect">
              <a:avLst>
                <a:gd name="adj" fmla="val 5264"/>
              </a:avLst>
            </a:prstGeom>
            <a:solidFill>
              <a:schemeClr val="bg1"/>
            </a:solidFill>
            <a:ln w="952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200" dirty="0" err="1" smtClean="0">
                  <a:solidFill>
                    <a:schemeClr val="accent1">
                      <a:lumMod val="50000"/>
                    </a:schemeClr>
                  </a:solidFill>
                  <a:latin typeface="KoPub돋움체 Bold" pitchFamily="18" charset="-127"/>
                  <a:ea typeface="KoPub돋움체 Bold" pitchFamily="18" charset="-127"/>
                </a:rPr>
                <a:t>연구용역팀</a:t>
              </a:r>
              <a:endParaRPr lang="en-US" altLang="ko-KR" sz="1200" dirty="0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endParaRPr>
            </a:p>
            <a:p>
              <a:pPr algn="ctr"/>
              <a:endParaRPr lang="ko-KR" altLang="en-US" sz="1200" dirty="0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endParaRPr>
            </a:p>
            <a:p>
              <a:r>
                <a:rPr lang="en-US" altLang="ko-KR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‧SDGs 17</a:t>
              </a:r>
              <a:r>
                <a:rPr lang="ko-KR" altLang="en-US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개 목표 포괄</a:t>
              </a:r>
            </a:p>
            <a:p>
              <a:r>
                <a:rPr lang="en-US" altLang="ko-KR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‧</a:t>
              </a:r>
              <a:r>
                <a:rPr lang="ko-KR" altLang="en-US" sz="1000" dirty="0" smtClean="0">
                  <a:solidFill>
                    <a:schemeClr val="accent1">
                      <a:lumMod val="50000"/>
                    </a:schemeClr>
                  </a:solidFill>
                  <a:latin typeface="KoPub돋움체 Medium" pitchFamily="18" charset="-127"/>
                  <a:ea typeface="KoPub돋움체 Medium" pitchFamily="18" charset="-127"/>
                </a:rPr>
                <a:t>국책연구기관 등 참여</a:t>
              </a:r>
            </a:p>
          </p:txBody>
        </p:sp>
        <p:cxnSp>
          <p:nvCxnSpPr>
            <p:cNvPr id="72" name="직선 연결선 71"/>
            <p:cNvCxnSpPr/>
            <p:nvPr/>
          </p:nvCxnSpPr>
          <p:spPr>
            <a:xfrm>
              <a:off x="6155775" y="4500253"/>
              <a:ext cx="195703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오른쪽 화살표 72"/>
          <p:cNvSpPr/>
          <p:nvPr/>
        </p:nvSpPr>
        <p:spPr>
          <a:xfrm rot="16200000">
            <a:off x="6644023" y="3796705"/>
            <a:ext cx="421738" cy="20568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4" name="오른쪽 화살표 73"/>
          <p:cNvSpPr/>
          <p:nvPr/>
        </p:nvSpPr>
        <p:spPr>
          <a:xfrm>
            <a:off x="4188371" y="3217356"/>
            <a:ext cx="1523740" cy="20568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5" name="왼쪽/오른쪽 화살표 74"/>
          <p:cNvSpPr/>
          <p:nvPr/>
        </p:nvSpPr>
        <p:spPr>
          <a:xfrm>
            <a:off x="4218769" y="4391784"/>
            <a:ext cx="1493342" cy="192784"/>
          </a:xfrm>
          <a:prstGeom prst="leftRightArrow">
            <a:avLst>
              <a:gd name="adj1" fmla="val 46706"/>
              <a:gd name="adj2" fmla="val 619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6" name="오른쪽 화살표 75"/>
          <p:cNvSpPr/>
          <p:nvPr/>
        </p:nvSpPr>
        <p:spPr>
          <a:xfrm rot="10800000">
            <a:off x="4234644" y="2757098"/>
            <a:ext cx="1523740" cy="20568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7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354" y="5362173"/>
            <a:ext cx="5956047" cy="126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" name="Picture 2" descr="D:\상인작업\180314 환경부 국가 지속가능발전목표(K-SDGs) 수립 추진계획(안)_ppt\Links\블릿-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82" y="1384065"/>
            <a:ext cx="288032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9" name="직선 연결선 78"/>
          <p:cNvCxnSpPr/>
          <p:nvPr/>
        </p:nvCxnSpPr>
        <p:spPr>
          <a:xfrm>
            <a:off x="814765" y="2697407"/>
            <a:ext cx="912919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직선 연결선 79"/>
          <p:cNvCxnSpPr/>
          <p:nvPr/>
        </p:nvCxnSpPr>
        <p:spPr>
          <a:xfrm>
            <a:off x="814765" y="3640829"/>
            <a:ext cx="912919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그룹 80"/>
          <p:cNvGrpSpPr/>
          <p:nvPr/>
        </p:nvGrpSpPr>
        <p:grpSpPr>
          <a:xfrm rot="10800000">
            <a:off x="4693066" y="4962344"/>
            <a:ext cx="514350" cy="282454"/>
            <a:chOff x="4693066" y="5049180"/>
            <a:chExt cx="514350" cy="282454"/>
          </a:xfrm>
        </p:grpSpPr>
        <p:sp>
          <p:nvSpPr>
            <p:cNvPr id="82" name="갈매기형 수장 81"/>
            <p:cNvSpPr/>
            <p:nvPr/>
          </p:nvSpPr>
          <p:spPr>
            <a:xfrm rot="5400000">
              <a:off x="4859428" y="4983646"/>
              <a:ext cx="181626" cy="514350"/>
            </a:xfrm>
            <a:prstGeom prst="chevron">
              <a:avLst>
                <a:gd name="adj" fmla="val 60488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3" name="갈매기형 수장 82"/>
            <p:cNvSpPr/>
            <p:nvPr/>
          </p:nvSpPr>
          <p:spPr>
            <a:xfrm rot="5400000">
              <a:off x="4859428" y="4882818"/>
              <a:ext cx="181626" cy="514350"/>
            </a:xfrm>
            <a:prstGeom prst="chevron">
              <a:avLst>
                <a:gd name="adj" fmla="val 60488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723017" y="5431723"/>
            <a:ext cx="10901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altLang="ko-KR" sz="1000" b="1" dirty="0" smtClean="0">
              <a:solidFill>
                <a:schemeClr val="accent1">
                  <a:lumMod val="50000"/>
                </a:schemeClr>
              </a:solidFill>
              <a:latin typeface="KoPub돋움체 Bold" pitchFamily="18" charset="-127"/>
              <a:ea typeface="KoPub돋움체 Bold" pitchFamily="18" charset="-127"/>
            </a:endParaRPr>
          </a:p>
          <a:p>
            <a:pPr algn="ctr"/>
            <a:r>
              <a:rPr lang="ko-KR" altLang="en-US" sz="1500" b="1" dirty="0" err="1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민</a:t>
            </a:r>
            <a:r>
              <a:rPr lang="ko-KR" altLang="en-US" sz="1500" b="1" dirty="0" err="1" smtClean="0">
                <a:solidFill>
                  <a:schemeClr val="accent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∙관∙학</a:t>
            </a:r>
            <a:endParaRPr lang="en-US" altLang="ko-KR" sz="1500" b="1" dirty="0" smtClean="0">
              <a:solidFill>
                <a:schemeClr val="accent1">
                  <a:lumMod val="50000"/>
                </a:schemeClr>
              </a:solidFill>
              <a:latin typeface="KoPub돋움체 Bold" pitchFamily="18" charset="-127"/>
              <a:ea typeface="KoPub돋움체 Bold" pitchFamily="18" charset="-127"/>
            </a:endParaRPr>
          </a:p>
          <a:p>
            <a:pPr algn="ctr"/>
            <a:r>
              <a:rPr lang="ko-KR" altLang="en-US" sz="1500" b="1" dirty="0" err="1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공동작업반</a:t>
            </a:r>
            <a:endParaRPr lang="ko-KR" altLang="en-US" sz="1200" b="1" dirty="0">
              <a:solidFill>
                <a:schemeClr val="accent1">
                  <a:lumMod val="50000"/>
                </a:schemeClr>
              </a:solidFill>
              <a:latin typeface="KoPub돋움체 Bold" pitchFamily="18" charset="-127"/>
              <a:ea typeface="KoPub돋움체 Bold" pitchFamily="18" charset="-127"/>
            </a:endParaRPr>
          </a:p>
        </p:txBody>
      </p:sp>
      <p:cxnSp>
        <p:nvCxnSpPr>
          <p:cNvPr id="85" name="직선 연결선 84"/>
          <p:cNvCxnSpPr/>
          <p:nvPr/>
        </p:nvCxnSpPr>
        <p:spPr>
          <a:xfrm>
            <a:off x="807673" y="5380372"/>
            <a:ext cx="912919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직선 연결선 85"/>
          <p:cNvCxnSpPr/>
          <p:nvPr/>
        </p:nvCxnSpPr>
        <p:spPr>
          <a:xfrm>
            <a:off x="807673" y="6430124"/>
            <a:ext cx="912919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7" name="Picture 2" descr="D:\상인작업\180314 환경부 국가 지속가능발전목표(K-SDGs) 수립 추진계획(안)_ppt\Links\블릿-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748" y="1711036"/>
            <a:ext cx="288032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2" descr="D:\상인작업\180314 환경부 국가 지속가능발전목표(K-SDGs) 수립 추진계획(안)_ppt\Links\블릿-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68" y="2035227"/>
            <a:ext cx="288032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양쪽 모서리가 둥근 사각형 88"/>
          <p:cNvSpPr/>
          <p:nvPr/>
        </p:nvSpPr>
        <p:spPr>
          <a:xfrm>
            <a:off x="683567" y="930146"/>
            <a:ext cx="3096323" cy="338554"/>
          </a:xfrm>
          <a:prstGeom prst="round2SameRect">
            <a:avLst>
              <a:gd name="adj1" fmla="val 2667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0" name="TextBox 89"/>
          <p:cNvSpPr txBox="1"/>
          <p:nvPr/>
        </p:nvSpPr>
        <p:spPr>
          <a:xfrm>
            <a:off x="755576" y="930146"/>
            <a:ext cx="3224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2018</a:t>
            </a:r>
            <a:r>
              <a:rPr lang="ko-KR" altLang="en-US" sz="1600" dirty="0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년 </a:t>
            </a:r>
            <a:r>
              <a:rPr lang="en-US" altLang="ko-KR" sz="1600" dirty="0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K-SDGs </a:t>
            </a:r>
            <a:r>
              <a:rPr lang="ko-KR" altLang="en-US" sz="1600" dirty="0" smtClean="0">
                <a:solidFill>
                  <a:schemeClr val="accent1">
                    <a:lumMod val="50000"/>
                  </a:schemeClr>
                </a:solidFill>
                <a:latin typeface="KoPub돋움체 Bold" pitchFamily="18" charset="-127"/>
                <a:ea typeface="KoPub돋움체 Bold" pitchFamily="18" charset="-127"/>
              </a:rPr>
              <a:t>수립 추진방안</a:t>
            </a:r>
            <a:endParaRPr lang="ko-KR" altLang="en-US" sz="1600" dirty="0">
              <a:solidFill>
                <a:schemeClr val="accent1">
                  <a:lumMod val="50000"/>
                </a:schemeClr>
              </a:solidFill>
              <a:latin typeface="KoPub돋움체 Bold" pitchFamily="18" charset="-127"/>
              <a:ea typeface="KoPub돋움체 Bold" pitchFamily="18" charset="-127"/>
            </a:endParaRPr>
          </a:p>
        </p:txBody>
      </p:sp>
      <p:cxnSp>
        <p:nvCxnSpPr>
          <p:cNvPr id="91" name="직선 연결선 90"/>
          <p:cNvCxnSpPr/>
          <p:nvPr/>
        </p:nvCxnSpPr>
        <p:spPr>
          <a:xfrm>
            <a:off x="683568" y="1268700"/>
            <a:ext cx="73851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그림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20975" y="6016989"/>
            <a:ext cx="630426" cy="621333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75978" y="44624"/>
            <a:ext cx="6584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cs typeface="Calibri" panose="020F0502020204030204" pitchFamily="34" charset="0"/>
              </a:rPr>
              <a:t>III.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cs typeface="Calibri" panose="020F0502020204030204" pitchFamily="34" charset="0"/>
              </a:rPr>
              <a:t>지속가능발전의 국내 이행현황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390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3" name="모서리가 둥근 직사각형 2"/>
          <p:cNvSpPr/>
          <p:nvPr/>
        </p:nvSpPr>
        <p:spPr>
          <a:xfrm>
            <a:off x="576262" y="1051871"/>
            <a:ext cx="8061325" cy="534892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12700">
            <a:solidFill>
              <a:srgbClr val="0683B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 panose="020F0502020204030204" pitchFamily="34" charset="0"/>
              <a:ea typeface="나눔바른고딕" panose="020B0603020101020101" pitchFamily="50" charset="-127"/>
            </a:endParaRPr>
          </a:p>
        </p:txBody>
      </p:sp>
      <p:grpSp>
        <p:nvGrpSpPr>
          <p:cNvPr id="21" name="그룹 97"/>
          <p:cNvGrpSpPr/>
          <p:nvPr/>
        </p:nvGrpSpPr>
        <p:grpSpPr>
          <a:xfrm>
            <a:off x="306232" y="1052670"/>
            <a:ext cx="5113494" cy="607281"/>
            <a:chOff x="198435" y="1811296"/>
            <a:chExt cx="2356270" cy="393566"/>
          </a:xfrm>
        </p:grpSpPr>
        <p:sp>
          <p:nvSpPr>
            <p:cNvPr id="22" name="직사각형 21"/>
            <p:cNvSpPr/>
            <p:nvPr/>
          </p:nvSpPr>
          <p:spPr>
            <a:xfrm>
              <a:off x="198438" y="1811296"/>
              <a:ext cx="2356267" cy="321559"/>
            </a:xfrm>
            <a:prstGeom prst="rect">
              <a:avLst/>
            </a:prstGeom>
            <a:solidFill>
              <a:srgbClr val="014B7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3" name="직각 삼각형 22"/>
            <p:cNvSpPr/>
            <p:nvPr/>
          </p:nvSpPr>
          <p:spPr>
            <a:xfrm rot="10800000">
              <a:off x="198435" y="2132853"/>
              <a:ext cx="122195" cy="72009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나눔바른고딕" panose="020B0603020101020101" pitchFamily="50" charset="-127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703000" y="1064235"/>
            <a:ext cx="4095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</a:rPr>
              <a:t>지속가능발전 </a:t>
            </a:r>
            <a:r>
              <a:rPr lang="ko-KR" altLang="en-US" sz="2400" b="1" dirty="0" err="1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</a:rPr>
              <a:t>이행체계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</a:rPr>
              <a:t> 강화</a:t>
            </a:r>
            <a:endParaRPr lang="en-US" altLang="ko-KR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ea typeface="+mj-ea"/>
            </a:endParaRPr>
          </a:p>
        </p:txBody>
      </p:sp>
      <p:grpSp>
        <p:nvGrpSpPr>
          <p:cNvPr id="26" name="그룹 22"/>
          <p:cNvGrpSpPr/>
          <p:nvPr/>
        </p:nvGrpSpPr>
        <p:grpSpPr>
          <a:xfrm>
            <a:off x="-1588" y="0"/>
            <a:ext cx="9144000" cy="632442"/>
            <a:chOff x="0" y="0"/>
            <a:chExt cx="9144000" cy="632442"/>
          </a:xfrm>
        </p:grpSpPr>
        <p:sp>
          <p:nvSpPr>
            <p:cNvPr id="27" name="직사각형 26"/>
            <p:cNvSpPr/>
            <p:nvPr/>
          </p:nvSpPr>
          <p:spPr>
            <a:xfrm>
              <a:off x="0" y="0"/>
              <a:ext cx="9144000" cy="632442"/>
            </a:xfrm>
            <a:prstGeom prst="rect">
              <a:avLst/>
            </a:prstGeom>
            <a:gradFill flip="none" rotWithShape="1">
              <a:gsLst>
                <a:gs pos="0">
                  <a:srgbClr val="014B79"/>
                </a:gs>
                <a:gs pos="100000">
                  <a:srgbClr val="0D3C63"/>
                </a:gs>
              </a:gsLst>
              <a:lin ang="10800000" scaled="1"/>
              <a:tileRect/>
            </a:gradFill>
            <a:ln w="12700"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28" name="Rectangle 5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1" name="Rectangle 9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75978" y="44624"/>
            <a:ext cx="6584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cs typeface="Calibri" panose="020F0502020204030204" pitchFamily="34" charset="0"/>
              </a:rPr>
              <a:t>III.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cs typeface="Calibri" panose="020F0502020204030204" pitchFamily="34" charset="0"/>
              </a:rPr>
              <a:t>지속가능발전의 국내 이행현황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cs typeface="Calibri" panose="020F0502020204030204" pitchFamily="34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781165" y="2823231"/>
            <a:ext cx="785642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177800"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경제</a:t>
            </a:r>
            <a:r>
              <a:rPr lang="en-US" altLang="ko-KR" b="1" dirty="0" smtClean="0"/>
              <a:t>·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사회 </a:t>
            </a:r>
            <a:r>
              <a:rPr lang="ko-KR" alt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전반의 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지속가능성 제고 </a:t>
            </a:r>
            <a:r>
              <a:rPr lang="ko-KR" alt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등 범정부 컨트롤타워 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역할 수행</a:t>
            </a:r>
            <a:endParaRPr lang="en-US" altLang="ko-KR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8900" algn="just">
              <a:lnSpc>
                <a:spcPct val="150000"/>
              </a:lnSpc>
              <a:spcAft>
                <a:spcPts val="600"/>
              </a:spcAft>
            </a:pPr>
            <a:r>
              <a:rPr lang="en-US" altLang="ko-KR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ko-KR" sz="1600" b="1" dirty="0" smtClean="0">
                <a:solidFill>
                  <a:schemeClr val="tx2"/>
                </a:solidFill>
              </a:rPr>
              <a:t>   * </a:t>
            </a:r>
            <a:r>
              <a:rPr lang="ko-KR" altLang="en-US" sz="1600" b="1" dirty="0" smtClean="0">
                <a:solidFill>
                  <a:schemeClr val="tx2"/>
                </a:solidFill>
              </a:rPr>
              <a:t>녹색성장위원회와의 위상 재정립</a:t>
            </a:r>
            <a:endParaRPr lang="en-US" altLang="ko-KR" b="1" dirty="0">
              <a:solidFill>
                <a:schemeClr val="tx2"/>
              </a:solidFill>
            </a:endParaRPr>
          </a:p>
          <a:p>
            <a:pPr marL="266700" indent="-177800"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§"/>
            </a:pPr>
            <a:endParaRPr lang="en-US" altLang="ko-KR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9" name="그룹 18"/>
          <p:cNvGrpSpPr/>
          <p:nvPr/>
        </p:nvGrpSpPr>
        <p:grpSpPr>
          <a:xfrm>
            <a:off x="755469" y="2222414"/>
            <a:ext cx="4957480" cy="470603"/>
            <a:chOff x="971600" y="4843644"/>
            <a:chExt cx="3915034" cy="470603"/>
          </a:xfrm>
        </p:grpSpPr>
        <p:sp>
          <p:nvSpPr>
            <p:cNvPr id="20" name="모서리가 둥근 직사각형 19"/>
            <p:cNvSpPr/>
            <p:nvPr/>
          </p:nvSpPr>
          <p:spPr>
            <a:xfrm>
              <a:off x="971600" y="4843644"/>
              <a:ext cx="3915034" cy="47060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82EE">
                    <a:lumMod val="93000"/>
                  </a:srgbClr>
                </a:gs>
                <a:gs pos="41000">
                  <a:srgbClr val="0069C0"/>
                </a:gs>
                <a:gs pos="100000">
                  <a:srgbClr val="005EAC"/>
                </a:gs>
              </a:gsLst>
              <a:lin ang="0" scaled="0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  <a:latin typeface="다음_Regular" pitchFamily="2" charset="-127"/>
                <a:ea typeface="다음_Regular" pitchFamily="2" charset="-127"/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1752276" y="4875221"/>
              <a:ext cx="269288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2000" b="1" kern="0" spc="-15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지속가능발전위원회 위상 강화</a:t>
              </a:r>
              <a:endParaRPr kumimoji="1" lang="ko-KR" altLang="en-US" sz="2000" b="1" kern="0" spc="-15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33" name="모서리가 둥근 직사각형 32"/>
            <p:cNvSpPr/>
            <p:nvPr/>
          </p:nvSpPr>
          <p:spPr>
            <a:xfrm>
              <a:off x="1024226" y="4890563"/>
              <a:ext cx="360040" cy="36004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0000"/>
                </a:lnSpc>
              </a:pPr>
              <a:r>
                <a:rPr kumimoji="1" lang="en-US" altLang="ko-KR" sz="1600" b="1" kern="0" spc="-150" dirty="0" smtClean="0">
                  <a:gradFill>
                    <a:gsLst>
                      <a:gs pos="0">
                        <a:srgbClr val="0075D6"/>
                      </a:gs>
                      <a:gs pos="100000">
                        <a:srgbClr val="0075D6"/>
                      </a:gs>
                    </a:gsLst>
                    <a:lin ang="5400000" scaled="0"/>
                  </a:gradFill>
                  <a:latin typeface="다음_Regular" pitchFamily="2" charset="-127"/>
                  <a:ea typeface="다음_Regular" pitchFamily="2" charset="-127"/>
                  <a:cs typeface="나눔손글씨 붓" pitchFamily="66" charset="-127"/>
                </a:rPr>
                <a:t>1</a:t>
              </a:r>
              <a:endParaRPr kumimoji="1" lang="ko-KR" altLang="en-US" sz="1600" b="1" kern="0" spc="-150" dirty="0">
                <a:gradFill>
                  <a:gsLst>
                    <a:gs pos="0">
                      <a:srgbClr val="0075D6"/>
                    </a:gs>
                    <a:gs pos="100000">
                      <a:srgbClr val="0075D6"/>
                    </a:gs>
                  </a:gsLst>
                  <a:lin ang="5400000" scaled="0"/>
                </a:gradFill>
                <a:latin typeface="다음_Regular" pitchFamily="2" charset="-127"/>
                <a:ea typeface="다음_Regular" pitchFamily="2" charset="-127"/>
                <a:cs typeface="나눔손글씨 붓" pitchFamily="66" charset="-127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4104772" y="1646334"/>
            <a:ext cx="52770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* </a:t>
            </a:r>
            <a:r>
              <a:rPr lang="ko-KR" altLang="en-US" sz="1600" dirty="0" smtClean="0"/>
              <a:t>국정과제 </a:t>
            </a:r>
            <a:r>
              <a:rPr lang="en-US" altLang="ko-KR" sz="1600" dirty="0" smtClean="0"/>
              <a:t>61-1. </a:t>
            </a:r>
            <a:r>
              <a:rPr lang="ko-KR" altLang="en-US" sz="1600" dirty="0" smtClean="0"/>
              <a:t>지속가능발전 거버넌스 재정립</a:t>
            </a:r>
            <a:endParaRPr lang="ko-KR" altLang="en-US" sz="1600" dirty="0"/>
          </a:p>
        </p:txBody>
      </p:sp>
      <p:sp>
        <p:nvSpPr>
          <p:cNvPr id="38" name="직사각형 37"/>
          <p:cNvSpPr/>
          <p:nvPr/>
        </p:nvSpPr>
        <p:spPr>
          <a:xfrm>
            <a:off x="820149" y="4733046"/>
            <a:ext cx="7856421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46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UN </a:t>
            </a:r>
            <a:r>
              <a:rPr lang="en-US" altLang="ko-K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SDGs</a:t>
            </a:r>
            <a:r>
              <a:rPr lang="ko-KR" alt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를</a:t>
            </a:r>
            <a:r>
              <a:rPr lang="en-US" altLang="ko-K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ko-KR" alt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정의</a:t>
            </a:r>
            <a:r>
              <a:rPr lang="en-US" altLang="ko-K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ko-KR" alt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기본원칙</a:t>
            </a:r>
            <a:r>
              <a:rPr lang="en-US" altLang="ko-K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ko-KR" altLang="en-US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참여체계</a:t>
            </a:r>
            <a:r>
              <a:rPr lang="en-US" altLang="ko-KR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ko-KR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신설</a:t>
            </a:r>
            <a:r>
              <a:rPr lang="en-US" altLang="ko-KR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r>
              <a:rPr lang="ko-KR" alt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등에 반영</a:t>
            </a:r>
            <a:endParaRPr lang="en-US" altLang="ko-KR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746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국가 </a:t>
            </a:r>
            <a:r>
              <a:rPr lang="ko-KR" alt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및 지방 지속가능기본전략 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수립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점검</a:t>
            </a:r>
            <a:r>
              <a:rPr lang="en-US" altLang="ko-KR" b="1" dirty="0"/>
              <a:t> · 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평가 </a:t>
            </a:r>
            <a:r>
              <a:rPr lang="ko-KR" alt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등 </a:t>
            </a:r>
            <a:r>
              <a:rPr lang="ko-KR" altLang="en-US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이행체계</a:t>
            </a:r>
            <a:r>
              <a:rPr lang="ko-KR" alt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복원</a:t>
            </a:r>
            <a:endParaRPr lang="en-US" altLang="ko-KR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0" name="그룹 35"/>
          <p:cNvGrpSpPr/>
          <p:nvPr/>
        </p:nvGrpSpPr>
        <p:grpSpPr>
          <a:xfrm>
            <a:off x="746676" y="4132229"/>
            <a:ext cx="5121504" cy="470603"/>
            <a:chOff x="971600" y="4843644"/>
            <a:chExt cx="3915034" cy="470603"/>
          </a:xfrm>
        </p:grpSpPr>
        <p:sp>
          <p:nvSpPr>
            <p:cNvPr id="41" name="모서리가 둥근 직사각형 40"/>
            <p:cNvSpPr/>
            <p:nvPr/>
          </p:nvSpPr>
          <p:spPr>
            <a:xfrm>
              <a:off x="971600" y="4843644"/>
              <a:ext cx="3915034" cy="47060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82EE">
                    <a:lumMod val="93000"/>
                  </a:srgbClr>
                </a:gs>
                <a:gs pos="41000">
                  <a:srgbClr val="0069C0"/>
                </a:gs>
                <a:gs pos="100000">
                  <a:srgbClr val="005EAC"/>
                </a:gs>
              </a:gsLst>
              <a:lin ang="0" scaled="0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  <a:latin typeface="다음_Regular" pitchFamily="2" charset="-127"/>
                <a:ea typeface="다음_Regular" pitchFamily="2" charset="-127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1694993" y="4875221"/>
              <a:ext cx="272672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en-US" altLang="ko-KR" sz="2000" b="1" kern="0" spc="-15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『</a:t>
              </a:r>
              <a:r>
                <a:rPr kumimoji="1" lang="ko-KR" altLang="en-US" sz="2000" b="1" kern="0" spc="-15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지속가능발전기본법</a:t>
              </a:r>
              <a:r>
                <a:rPr kumimoji="1" lang="en-US" altLang="ko-KR" sz="2000" b="1" kern="0" spc="-15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』</a:t>
              </a:r>
              <a:r>
                <a:rPr kumimoji="1" lang="ko-KR" altLang="en-US" sz="2000" b="1" kern="0" spc="-15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으로 복원</a:t>
              </a:r>
              <a:endParaRPr kumimoji="1" lang="ko-KR" altLang="en-US" sz="2000" b="1" kern="0" spc="-15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43" name="모서리가 둥근 직사각형 42"/>
            <p:cNvSpPr/>
            <p:nvPr/>
          </p:nvSpPr>
          <p:spPr>
            <a:xfrm>
              <a:off x="1024226" y="4890563"/>
              <a:ext cx="360040" cy="36004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0000"/>
                </a:lnSpc>
              </a:pPr>
              <a:r>
                <a:rPr kumimoji="1" lang="en-US" altLang="ko-KR" sz="1600" b="1" kern="0" spc="-150" dirty="0">
                  <a:gradFill>
                    <a:gsLst>
                      <a:gs pos="0">
                        <a:srgbClr val="0075D6"/>
                      </a:gs>
                      <a:gs pos="100000">
                        <a:srgbClr val="0075D6"/>
                      </a:gs>
                    </a:gsLst>
                    <a:lin ang="5400000" scaled="0"/>
                  </a:gradFill>
                  <a:latin typeface="다음_Regular" pitchFamily="2" charset="-127"/>
                  <a:ea typeface="다음_Regular" pitchFamily="2" charset="-127"/>
                  <a:cs typeface="나눔손글씨 붓" pitchFamily="66" charset="-127"/>
                </a:rPr>
                <a:t>2</a:t>
              </a:r>
              <a:endParaRPr kumimoji="1" lang="ko-KR" altLang="en-US" sz="1600" b="1" kern="0" spc="-150" dirty="0">
                <a:gradFill>
                  <a:gsLst>
                    <a:gs pos="0">
                      <a:srgbClr val="0075D6"/>
                    </a:gs>
                    <a:gs pos="100000">
                      <a:srgbClr val="0075D6"/>
                    </a:gs>
                  </a:gsLst>
                  <a:lin ang="5400000" scaled="0"/>
                </a:gradFill>
                <a:latin typeface="다음_Regular" pitchFamily="2" charset="-127"/>
                <a:ea typeface="다음_Regular" pitchFamily="2" charset="-127"/>
                <a:cs typeface="나눔손글씨 붓" pitchFamily="66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74978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8"/>
          <p:cNvGrpSpPr/>
          <p:nvPr/>
        </p:nvGrpSpPr>
        <p:grpSpPr>
          <a:xfrm>
            <a:off x="-12082" y="1"/>
            <a:ext cx="9144000" cy="6857999"/>
            <a:chOff x="0" y="0"/>
            <a:chExt cx="9144000" cy="6857999"/>
          </a:xfrm>
        </p:grpSpPr>
        <p:pic>
          <p:nvPicPr>
            <p:cNvPr id="30" name="그림 2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7999"/>
            </a:xfrm>
            <a:prstGeom prst="rect">
              <a:avLst/>
            </a:prstGeom>
          </p:spPr>
        </p:pic>
        <p:grpSp>
          <p:nvGrpSpPr>
            <p:cNvPr id="3" name="그룹 30"/>
            <p:cNvGrpSpPr/>
            <p:nvPr/>
          </p:nvGrpSpPr>
          <p:grpSpPr>
            <a:xfrm>
              <a:off x="0" y="2456892"/>
              <a:ext cx="9144000" cy="1656184"/>
              <a:chOff x="0" y="2456892"/>
              <a:chExt cx="9144000" cy="1656184"/>
            </a:xfrm>
          </p:grpSpPr>
          <p:sp>
            <p:nvSpPr>
              <p:cNvPr id="32" name="직사각형 31"/>
              <p:cNvSpPr/>
              <p:nvPr/>
            </p:nvSpPr>
            <p:spPr>
              <a:xfrm>
                <a:off x="0" y="2456892"/>
                <a:ext cx="9144000" cy="1656184"/>
              </a:xfrm>
              <a:prstGeom prst="rect">
                <a:avLst/>
              </a:prstGeom>
              <a:solidFill>
                <a:srgbClr val="0669B6">
                  <a:alpha val="20000"/>
                </a:srgb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직사각형 32"/>
              <p:cNvSpPr/>
              <p:nvPr/>
            </p:nvSpPr>
            <p:spPr>
              <a:xfrm>
                <a:off x="0" y="2573784"/>
                <a:ext cx="9144000" cy="1422400"/>
              </a:xfrm>
              <a:prstGeom prst="rect">
                <a:avLst/>
              </a:prstGeom>
              <a:gradFill flip="none" rotWithShape="1">
                <a:gsLst>
                  <a:gs pos="49000">
                    <a:srgbClr val="014B79"/>
                  </a:gs>
                  <a:gs pos="0">
                    <a:srgbClr val="0D3C63"/>
                  </a:gs>
                  <a:gs pos="100000">
                    <a:srgbClr val="0D3C63"/>
                  </a:gs>
                </a:gsLst>
                <a:lin ang="10800000" scaled="1"/>
                <a:tileRect/>
              </a:gradFill>
              <a:ln w="12700">
                <a:noFill/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sp>
        <p:nvSpPr>
          <p:cNvPr id="8" name="TextBox 7"/>
          <p:cNvSpPr txBox="1"/>
          <p:nvPr/>
        </p:nvSpPr>
        <p:spPr>
          <a:xfrm>
            <a:off x="395420" y="2924944"/>
            <a:ext cx="864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4000" b="1" spc="-150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IV. K-SDGs </a:t>
            </a:r>
            <a:r>
              <a:rPr lang="ko-KR" altLang="en-US" sz="4000" b="1" spc="-150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수립의 역사적 의미</a:t>
            </a:r>
            <a:endParaRPr lang="ko-KR" altLang="en-US" sz="4000" b="1" spc="-15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1557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895"/>
            <a:ext cx="9144000" cy="6857999"/>
          </a:xfrm>
          <a:prstGeom prst="rect">
            <a:avLst/>
          </a:prstGeom>
        </p:spPr>
      </p:pic>
      <p:grpSp>
        <p:nvGrpSpPr>
          <p:cNvPr id="8" name="그룹 22"/>
          <p:cNvGrpSpPr/>
          <p:nvPr/>
        </p:nvGrpSpPr>
        <p:grpSpPr>
          <a:xfrm>
            <a:off x="-1588" y="0"/>
            <a:ext cx="9144000" cy="632442"/>
            <a:chOff x="0" y="0"/>
            <a:chExt cx="9144000" cy="632442"/>
          </a:xfrm>
        </p:grpSpPr>
        <p:sp>
          <p:nvSpPr>
            <p:cNvPr id="9" name="직사각형 8"/>
            <p:cNvSpPr/>
            <p:nvPr/>
          </p:nvSpPr>
          <p:spPr>
            <a:xfrm>
              <a:off x="0" y="0"/>
              <a:ext cx="9144000" cy="632442"/>
            </a:xfrm>
            <a:prstGeom prst="rect">
              <a:avLst/>
            </a:prstGeom>
            <a:gradFill flip="none" rotWithShape="1">
              <a:gsLst>
                <a:gs pos="0">
                  <a:srgbClr val="014B79"/>
                </a:gs>
                <a:gs pos="100000">
                  <a:srgbClr val="0D3C63"/>
                </a:gs>
              </a:gsLst>
              <a:lin ang="10800000" scaled="1"/>
              <a:tileRect/>
            </a:gradFill>
            <a:ln w="12700"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75978" y="44624"/>
            <a:ext cx="5216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cs typeface="Calibri" panose="020F0502020204030204" pitchFamily="34" charset="0"/>
              </a:rPr>
              <a:t>IV. K-SDGs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cs typeface="Calibri" panose="020F0502020204030204" pitchFamily="34" charset="0"/>
              </a:rPr>
              <a:t>수립의 역사적 의미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cs typeface="Calibri" panose="020F0502020204030204" pitchFamily="34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450" y="2852920"/>
            <a:ext cx="3547572" cy="141185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2100" y="2075781"/>
            <a:ext cx="2966128" cy="2966128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683460" y="3279633"/>
            <a:ext cx="7847842" cy="55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ko-KR" sz="2800" b="1" spc="-150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Calibri" panose="020F0502020204030204" pitchFamily="34" charset="0"/>
              </a:rPr>
              <a:t>vs</a:t>
            </a:r>
            <a:endParaRPr lang="en-US" altLang="ko-KR" sz="2400" b="1" spc="-150" dirty="0" smtClean="0">
              <a:solidFill>
                <a:schemeClr val="accent1">
                  <a:lumMod val="50000"/>
                </a:schemeClr>
              </a:solidFill>
              <a:latin typeface="+mj-ea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0747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895"/>
            <a:ext cx="9144000" cy="6857999"/>
          </a:xfrm>
          <a:prstGeom prst="rect">
            <a:avLst/>
          </a:prstGeom>
        </p:spPr>
      </p:pic>
      <p:grpSp>
        <p:nvGrpSpPr>
          <p:cNvPr id="8" name="그룹 22"/>
          <p:cNvGrpSpPr/>
          <p:nvPr/>
        </p:nvGrpSpPr>
        <p:grpSpPr>
          <a:xfrm>
            <a:off x="-1588" y="0"/>
            <a:ext cx="9144000" cy="632442"/>
            <a:chOff x="0" y="0"/>
            <a:chExt cx="9144000" cy="632442"/>
          </a:xfrm>
        </p:grpSpPr>
        <p:sp>
          <p:nvSpPr>
            <p:cNvPr id="9" name="직사각형 8"/>
            <p:cNvSpPr/>
            <p:nvPr/>
          </p:nvSpPr>
          <p:spPr>
            <a:xfrm>
              <a:off x="0" y="0"/>
              <a:ext cx="9144000" cy="632442"/>
            </a:xfrm>
            <a:prstGeom prst="rect">
              <a:avLst/>
            </a:prstGeom>
            <a:gradFill flip="none" rotWithShape="1">
              <a:gsLst>
                <a:gs pos="0">
                  <a:srgbClr val="014B79"/>
                </a:gs>
                <a:gs pos="100000">
                  <a:srgbClr val="0D3C63"/>
                </a:gs>
              </a:gsLst>
              <a:lin ang="10800000" scaled="1"/>
              <a:tileRect/>
            </a:gradFill>
            <a:ln w="12700"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75978" y="44624"/>
            <a:ext cx="5216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cs typeface="Calibri" panose="020F0502020204030204" pitchFamily="34" charset="0"/>
              </a:rPr>
              <a:t>IV. K-SDGs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cs typeface="Calibri" panose="020F0502020204030204" pitchFamily="34" charset="0"/>
              </a:rPr>
              <a:t>수립의 역사적 의미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cs typeface="Calibri" panose="020F0502020204030204" pitchFamily="34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40" y="2492870"/>
            <a:ext cx="3240450" cy="2386338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60" y="2489025"/>
            <a:ext cx="3635870" cy="2384454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467430" y="3279633"/>
            <a:ext cx="7847842" cy="55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ko-KR" sz="2800" b="1" spc="-150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Calibri" panose="020F0502020204030204" pitchFamily="34" charset="0"/>
              </a:rPr>
              <a:t>vs</a:t>
            </a:r>
            <a:endParaRPr lang="en-US" altLang="ko-KR" sz="2400" b="1" spc="-150" dirty="0" smtClean="0">
              <a:solidFill>
                <a:schemeClr val="accent1">
                  <a:lumMod val="50000"/>
                </a:schemeClr>
              </a:solidFill>
              <a:latin typeface="+mj-ea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52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895"/>
            <a:ext cx="9144000" cy="6857999"/>
          </a:xfrm>
          <a:prstGeom prst="rect">
            <a:avLst/>
          </a:prstGeom>
        </p:spPr>
      </p:pic>
      <p:grpSp>
        <p:nvGrpSpPr>
          <p:cNvPr id="8" name="그룹 22"/>
          <p:cNvGrpSpPr/>
          <p:nvPr/>
        </p:nvGrpSpPr>
        <p:grpSpPr>
          <a:xfrm>
            <a:off x="-1588" y="0"/>
            <a:ext cx="9144000" cy="632442"/>
            <a:chOff x="0" y="0"/>
            <a:chExt cx="9144000" cy="632442"/>
          </a:xfrm>
        </p:grpSpPr>
        <p:sp>
          <p:nvSpPr>
            <p:cNvPr id="9" name="직사각형 8"/>
            <p:cNvSpPr/>
            <p:nvPr/>
          </p:nvSpPr>
          <p:spPr>
            <a:xfrm>
              <a:off x="0" y="0"/>
              <a:ext cx="9144000" cy="632442"/>
            </a:xfrm>
            <a:prstGeom prst="rect">
              <a:avLst/>
            </a:prstGeom>
            <a:gradFill flip="none" rotWithShape="1">
              <a:gsLst>
                <a:gs pos="0">
                  <a:srgbClr val="014B79"/>
                </a:gs>
                <a:gs pos="100000">
                  <a:srgbClr val="0D3C63"/>
                </a:gs>
              </a:gsLst>
              <a:lin ang="10800000" scaled="1"/>
              <a:tileRect/>
            </a:gradFill>
            <a:ln w="12700"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75978" y="44624"/>
            <a:ext cx="5216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cs typeface="Calibri" panose="020F0502020204030204" pitchFamily="34" charset="0"/>
              </a:rPr>
              <a:t>IV. K-SDGs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cs typeface="Calibri" panose="020F0502020204030204" pitchFamily="34" charset="0"/>
              </a:rPr>
              <a:t>수립의 역사적 의미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cs typeface="Calibri" panose="020F0502020204030204" pitchFamily="34" charset="0"/>
            </a:endParaRPr>
          </a:p>
        </p:txBody>
      </p:sp>
      <p:pic>
        <p:nvPicPr>
          <p:cNvPr id="42" name="그림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60" y="2060810"/>
            <a:ext cx="3465064" cy="3024420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7396" y="2216569"/>
            <a:ext cx="3675154" cy="2652631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467430" y="3140960"/>
            <a:ext cx="7847842" cy="55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ko-KR" sz="2800" b="1" spc="-150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Calibri" panose="020F0502020204030204" pitchFamily="34" charset="0"/>
              </a:rPr>
              <a:t>vs</a:t>
            </a:r>
            <a:endParaRPr lang="en-US" altLang="ko-KR" sz="2400" b="1" spc="-150" dirty="0" smtClean="0">
              <a:solidFill>
                <a:schemeClr val="accent1">
                  <a:lumMod val="50000"/>
                </a:schemeClr>
              </a:solidFill>
              <a:latin typeface="+mj-ea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234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8"/>
          <p:cNvGrpSpPr/>
          <p:nvPr/>
        </p:nvGrpSpPr>
        <p:grpSpPr>
          <a:xfrm>
            <a:off x="-12082" y="1"/>
            <a:ext cx="9144000" cy="6857999"/>
            <a:chOff x="0" y="0"/>
            <a:chExt cx="9144000" cy="6857999"/>
          </a:xfrm>
        </p:grpSpPr>
        <p:pic>
          <p:nvPicPr>
            <p:cNvPr id="30" name="그림 2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7999"/>
            </a:xfrm>
            <a:prstGeom prst="rect">
              <a:avLst/>
            </a:prstGeom>
          </p:spPr>
        </p:pic>
        <p:grpSp>
          <p:nvGrpSpPr>
            <p:cNvPr id="3" name="그룹 30"/>
            <p:cNvGrpSpPr/>
            <p:nvPr/>
          </p:nvGrpSpPr>
          <p:grpSpPr>
            <a:xfrm>
              <a:off x="0" y="2456892"/>
              <a:ext cx="9144000" cy="1656184"/>
              <a:chOff x="0" y="2456892"/>
              <a:chExt cx="9144000" cy="1656184"/>
            </a:xfrm>
          </p:grpSpPr>
          <p:sp>
            <p:nvSpPr>
              <p:cNvPr id="32" name="직사각형 31"/>
              <p:cNvSpPr/>
              <p:nvPr/>
            </p:nvSpPr>
            <p:spPr>
              <a:xfrm>
                <a:off x="0" y="2456892"/>
                <a:ext cx="9144000" cy="1656184"/>
              </a:xfrm>
              <a:prstGeom prst="rect">
                <a:avLst/>
              </a:prstGeom>
              <a:solidFill>
                <a:srgbClr val="0669B6">
                  <a:alpha val="20000"/>
                </a:srgb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직사각형 32"/>
              <p:cNvSpPr/>
              <p:nvPr/>
            </p:nvSpPr>
            <p:spPr>
              <a:xfrm>
                <a:off x="0" y="2573784"/>
                <a:ext cx="9144000" cy="1422400"/>
              </a:xfrm>
              <a:prstGeom prst="rect">
                <a:avLst/>
              </a:prstGeom>
              <a:gradFill flip="none" rotWithShape="1">
                <a:gsLst>
                  <a:gs pos="49000">
                    <a:srgbClr val="014B79"/>
                  </a:gs>
                  <a:gs pos="0">
                    <a:srgbClr val="0D3C63"/>
                  </a:gs>
                  <a:gs pos="100000">
                    <a:srgbClr val="0D3C63"/>
                  </a:gs>
                </a:gsLst>
                <a:lin ang="10800000" scaled="1"/>
                <a:tileRect/>
              </a:gradFill>
              <a:ln w="12700">
                <a:noFill/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sp>
        <p:nvSpPr>
          <p:cNvPr id="8" name="TextBox 7"/>
          <p:cNvSpPr txBox="1"/>
          <p:nvPr/>
        </p:nvSpPr>
        <p:spPr>
          <a:xfrm>
            <a:off x="35370" y="2865134"/>
            <a:ext cx="9001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ko-KR" altLang="en-US" sz="4000" b="1" spc="-150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부탁의 말씀</a:t>
            </a:r>
            <a:endParaRPr lang="ko-KR" altLang="en-US" sz="4000" b="1" spc="-15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ea typeface="+mj-ea"/>
              <a:cs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460" y="3570872"/>
            <a:ext cx="7847842" cy="2234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endParaRPr lang="en-US" altLang="ko-KR" sz="2800" b="1" spc="-150" dirty="0" smtClean="0">
              <a:solidFill>
                <a:schemeClr val="accent1">
                  <a:lumMod val="50000"/>
                </a:schemeClr>
              </a:solidFill>
              <a:latin typeface="+mj-ea"/>
              <a:ea typeface="+mj-ea"/>
              <a:cs typeface="Calibri" panose="020F0502020204030204" pitchFamily="34" charset="0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endParaRPr lang="en-US" altLang="ko-KR" sz="2800" b="1" spc="-150" dirty="0">
              <a:solidFill>
                <a:schemeClr val="accent1">
                  <a:lumMod val="50000"/>
                </a:schemeClr>
              </a:solidFill>
              <a:latin typeface="+mj-ea"/>
              <a:ea typeface="+mj-ea"/>
              <a:cs typeface="Calibri" panose="020F0502020204030204" pitchFamily="34" charset="0"/>
            </a:endParaRPr>
          </a:p>
          <a:p>
            <a:pPr marL="514350" indent="-514350" algn="ctr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lang="en-US" altLang="ko-KR" sz="2000" b="1" spc="-150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Calibri" panose="020F0502020204030204" pitchFamily="34" charset="0"/>
              </a:rPr>
              <a:t>SDGs</a:t>
            </a:r>
            <a:r>
              <a:rPr lang="ko-KR" altLang="en-US" sz="2000" b="1" spc="-150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Calibri" panose="020F0502020204030204" pitchFamily="34" charset="0"/>
              </a:rPr>
              <a:t> 국민들께 알리기</a:t>
            </a:r>
            <a:endParaRPr lang="en-US" altLang="ko-KR" sz="2000" b="1" spc="-150" dirty="0" smtClean="0">
              <a:solidFill>
                <a:schemeClr val="accent1">
                  <a:lumMod val="50000"/>
                </a:schemeClr>
              </a:solidFill>
              <a:latin typeface="+mj-ea"/>
              <a:ea typeface="+mj-ea"/>
              <a:cs typeface="Calibri" panose="020F0502020204030204" pitchFamily="34" charset="0"/>
            </a:endParaRPr>
          </a:p>
          <a:p>
            <a:pPr marL="514350" indent="-514350" algn="ctr">
              <a:lnSpc>
                <a:spcPct val="120000"/>
              </a:lnSpc>
              <a:spcBef>
                <a:spcPct val="0"/>
              </a:spcBef>
              <a:buAutoNum type="arabicPeriod"/>
            </a:pPr>
            <a:endParaRPr lang="en-US" altLang="ko-KR" sz="2000" b="1" spc="-150" dirty="0" smtClean="0">
              <a:solidFill>
                <a:schemeClr val="accent1">
                  <a:lumMod val="50000"/>
                </a:schemeClr>
              </a:solidFill>
              <a:latin typeface="+mj-ea"/>
              <a:ea typeface="+mj-ea"/>
              <a:cs typeface="Calibri" panose="020F0502020204030204" pitchFamily="34" charset="0"/>
            </a:endParaRPr>
          </a:p>
          <a:p>
            <a:pPr marL="457200" indent="-457200" algn="ctr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lang="en-US" altLang="ko-KR" sz="2000" b="1" spc="-150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Calibri" panose="020F0502020204030204" pitchFamily="34" charset="0"/>
              </a:rPr>
              <a:t> </a:t>
            </a:r>
            <a:r>
              <a:rPr lang="ko-KR" altLang="en-US" sz="2000" b="1" spc="-150" dirty="0" err="1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Calibri" panose="020F0502020204030204" pitchFamily="34" charset="0"/>
              </a:rPr>
              <a:t>지속법</a:t>
            </a:r>
            <a:r>
              <a:rPr lang="ko-KR" altLang="en-US" sz="2000" b="1" spc="-150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Calibri" panose="020F0502020204030204" pitchFamily="34" charset="0"/>
              </a:rPr>
              <a:t> </a:t>
            </a:r>
            <a:r>
              <a:rPr lang="en-US" altLang="ko-KR" sz="2000" b="1" spc="-150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Calibri" panose="020F0502020204030204" pitchFamily="34" charset="0"/>
              </a:rPr>
              <a:t>&amp; </a:t>
            </a:r>
            <a:r>
              <a:rPr lang="ko-KR" altLang="en-US" sz="2000" b="1" spc="-150" dirty="0" err="1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Calibri" panose="020F0502020204030204" pitchFamily="34" charset="0"/>
              </a:rPr>
              <a:t>지속위</a:t>
            </a:r>
            <a:r>
              <a:rPr lang="ko-KR" altLang="en-US" sz="2000" b="1" spc="-150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Calibri" panose="020F0502020204030204" pitchFamily="34" charset="0"/>
              </a:rPr>
              <a:t> 복원 지원</a:t>
            </a:r>
            <a:endParaRPr lang="en-US" altLang="ko-KR" b="1" spc="-150" dirty="0" smtClean="0">
              <a:solidFill>
                <a:schemeClr val="accent1">
                  <a:lumMod val="50000"/>
                </a:schemeClr>
              </a:solidFill>
              <a:latin typeface="+mj-ea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8596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8"/>
          <p:cNvGrpSpPr/>
          <p:nvPr/>
        </p:nvGrpSpPr>
        <p:grpSpPr>
          <a:xfrm>
            <a:off x="0" y="1"/>
            <a:ext cx="9144000" cy="6857999"/>
            <a:chOff x="0" y="0"/>
            <a:chExt cx="9144000" cy="6857999"/>
          </a:xfrm>
        </p:grpSpPr>
        <p:pic>
          <p:nvPicPr>
            <p:cNvPr id="30" name="그림 2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7999"/>
            </a:xfrm>
            <a:prstGeom prst="rect">
              <a:avLst/>
            </a:prstGeom>
          </p:spPr>
        </p:pic>
        <p:grpSp>
          <p:nvGrpSpPr>
            <p:cNvPr id="3" name="그룹 30"/>
            <p:cNvGrpSpPr/>
            <p:nvPr/>
          </p:nvGrpSpPr>
          <p:grpSpPr>
            <a:xfrm>
              <a:off x="0" y="2456892"/>
              <a:ext cx="9144000" cy="1656184"/>
              <a:chOff x="0" y="2456892"/>
              <a:chExt cx="9144000" cy="1656184"/>
            </a:xfrm>
          </p:grpSpPr>
          <p:sp>
            <p:nvSpPr>
              <p:cNvPr id="32" name="직사각형 31"/>
              <p:cNvSpPr/>
              <p:nvPr/>
            </p:nvSpPr>
            <p:spPr>
              <a:xfrm>
                <a:off x="0" y="2456892"/>
                <a:ext cx="9144000" cy="1656184"/>
              </a:xfrm>
              <a:prstGeom prst="rect">
                <a:avLst/>
              </a:prstGeom>
              <a:solidFill>
                <a:srgbClr val="0669B6">
                  <a:alpha val="20000"/>
                </a:srgb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직사각형 32"/>
              <p:cNvSpPr/>
              <p:nvPr/>
            </p:nvSpPr>
            <p:spPr>
              <a:xfrm>
                <a:off x="0" y="2573784"/>
                <a:ext cx="9144000" cy="1422400"/>
              </a:xfrm>
              <a:prstGeom prst="rect">
                <a:avLst/>
              </a:prstGeom>
              <a:gradFill flip="none" rotWithShape="1">
                <a:gsLst>
                  <a:gs pos="49000">
                    <a:srgbClr val="014B79"/>
                  </a:gs>
                  <a:gs pos="0">
                    <a:srgbClr val="0D3C63"/>
                  </a:gs>
                  <a:gs pos="100000">
                    <a:srgbClr val="0D3C63"/>
                  </a:gs>
                </a:gsLst>
                <a:lin ang="10800000" scaled="1"/>
                <a:tileRect/>
              </a:gradFill>
              <a:ln w="12700">
                <a:noFill/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sp>
        <p:nvSpPr>
          <p:cNvPr id="8" name="TextBox 7"/>
          <p:cNvSpPr txBox="1"/>
          <p:nvPr/>
        </p:nvSpPr>
        <p:spPr>
          <a:xfrm>
            <a:off x="395420" y="2924944"/>
            <a:ext cx="83530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40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Ⅰ. </a:t>
            </a:r>
            <a:r>
              <a:rPr lang="ko-KR" altLang="en-US" sz="40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지속가능발전의 인류사적 의미</a:t>
            </a:r>
            <a:endParaRPr lang="ko-KR" altLang="en-US" sz="40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3413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4708" y="1892366"/>
            <a:ext cx="7847842" cy="2382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endParaRPr lang="en-US" altLang="ko-KR" sz="2800" b="1" spc="-150" dirty="0" smtClean="0">
              <a:solidFill>
                <a:schemeClr val="accent1">
                  <a:lumMod val="50000"/>
                </a:schemeClr>
              </a:solidFill>
              <a:latin typeface="+mj-ea"/>
              <a:ea typeface="+mj-ea"/>
              <a:cs typeface="Calibri" panose="020F0502020204030204" pitchFamily="34" charset="0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ko-KR" sz="4000" b="1" spc="-150" dirty="0" smtClean="0">
                <a:solidFill>
                  <a:schemeClr val="accent6"/>
                </a:solidFill>
                <a:latin typeface="+mj-ea"/>
                <a:ea typeface="+mj-ea"/>
                <a:cs typeface="Calibri" panose="020F0502020204030204" pitchFamily="34" charset="0"/>
              </a:rPr>
              <a:t>K-SDGs</a:t>
            </a: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endParaRPr lang="en-US" altLang="ko-KR" sz="2800" b="1" spc="-150" dirty="0">
              <a:solidFill>
                <a:schemeClr val="accent1">
                  <a:lumMod val="50000"/>
                </a:schemeClr>
              </a:solidFill>
              <a:latin typeface="+mj-ea"/>
              <a:ea typeface="+mj-ea"/>
              <a:cs typeface="Calibri" panose="020F0502020204030204" pitchFamily="34" charset="0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ko-KR" altLang="en-US" sz="2800" b="1" spc="-150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Calibri" panose="020F0502020204030204" pitchFamily="34" charset="0"/>
              </a:rPr>
              <a:t>모두가 행복한 대한민국의 청사진입니다</a:t>
            </a:r>
            <a:r>
              <a:rPr lang="en-US" altLang="ko-KR" sz="2800" b="1" spc="-150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012151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9"/>
          </a:xfrm>
          <a:prstGeom prst="rect">
            <a:avLst/>
          </a:prstGeom>
        </p:spPr>
      </p:pic>
      <p:pic>
        <p:nvPicPr>
          <p:cNvPr id="35" name="그림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 flipH="1" flipV="1">
            <a:off x="0" y="0"/>
            <a:ext cx="9167576" cy="3428999"/>
          </a:xfrm>
          <a:prstGeom prst="rect">
            <a:avLst/>
          </a:prstGeom>
        </p:spPr>
      </p:pic>
      <p:grpSp>
        <p:nvGrpSpPr>
          <p:cNvPr id="3" name="그룹 22"/>
          <p:cNvGrpSpPr/>
          <p:nvPr/>
        </p:nvGrpSpPr>
        <p:grpSpPr>
          <a:xfrm>
            <a:off x="-1588" y="0"/>
            <a:ext cx="9144000" cy="632442"/>
            <a:chOff x="0" y="0"/>
            <a:chExt cx="9144000" cy="632442"/>
          </a:xfrm>
        </p:grpSpPr>
        <p:sp>
          <p:nvSpPr>
            <p:cNvPr id="16" name="직사각형 15"/>
            <p:cNvSpPr/>
            <p:nvPr/>
          </p:nvSpPr>
          <p:spPr>
            <a:xfrm>
              <a:off x="0" y="0"/>
              <a:ext cx="9144000" cy="632442"/>
            </a:xfrm>
            <a:prstGeom prst="rect">
              <a:avLst/>
            </a:prstGeom>
            <a:gradFill flip="none" rotWithShape="1">
              <a:gsLst>
                <a:gs pos="0">
                  <a:srgbClr val="014B79"/>
                </a:gs>
                <a:gs pos="100000">
                  <a:srgbClr val="0D3C63"/>
                </a:gs>
              </a:gsLst>
              <a:lin ang="10800000" scaled="1"/>
              <a:tileRect/>
            </a:gradFill>
            <a:ln w="12700"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" name="Rectangle 9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75978" y="44624"/>
            <a:ext cx="5648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Ⅰ.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지속가능발전의 인류사적 의미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ea typeface="+mj-ea"/>
              <a:cs typeface="Calibri" panose="020F050202020403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259540" y="1714499"/>
            <a:ext cx="7128886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5725" indent="-85725">
              <a:lnSpc>
                <a:spcPct val="150000"/>
              </a:lnSpc>
              <a:defRPr/>
            </a:pPr>
            <a:r>
              <a:rPr lang="en-US" altLang="ko-KR" sz="2400" b="1" dirty="0" err="1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sus·tain</a:t>
            </a:r>
            <a:r>
              <a:rPr lang="en-US" altLang="ko-KR" sz="2400" b="1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 </a:t>
            </a:r>
            <a:r>
              <a:rPr lang="en-US" altLang="ko-KR" sz="24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[</a:t>
            </a:r>
            <a:r>
              <a:rPr lang="en-US" altLang="ko-KR" sz="2400" b="1" dirty="0" err="1">
                <a:solidFill>
                  <a:schemeClr val="tx2">
                    <a:lumMod val="75000"/>
                  </a:schemeClr>
                </a:solidFill>
                <a:latin typeface="+mn-ea"/>
              </a:rPr>
              <a:t>sǝstéin</a:t>
            </a:r>
            <a:r>
              <a:rPr lang="en-US" altLang="ko-KR" sz="24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] </a:t>
            </a:r>
            <a:r>
              <a:rPr lang="en-US" altLang="ko-KR" sz="2400" b="1" dirty="0" err="1">
                <a:solidFill>
                  <a:schemeClr val="tx2">
                    <a:lumMod val="75000"/>
                  </a:schemeClr>
                </a:solidFill>
                <a:latin typeface="+mn-ea"/>
              </a:rPr>
              <a:t>vt.</a:t>
            </a:r>
            <a:endParaRPr lang="en-US" altLang="ko-KR" sz="2400" b="1" dirty="0">
              <a:solidFill>
                <a:schemeClr val="tx2">
                  <a:lumMod val="75000"/>
                </a:schemeClr>
              </a:solidFill>
              <a:latin typeface="+mn-ea"/>
            </a:endParaRPr>
          </a:p>
          <a:p>
            <a:pPr marL="85725" indent="-85725">
              <a:lnSpc>
                <a:spcPct val="150000"/>
              </a:lnSpc>
              <a:defRPr/>
            </a:pPr>
            <a:r>
              <a:rPr lang="en-US" altLang="ko-KR" sz="1600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① 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(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아래서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) 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떠받치다</a:t>
            </a:r>
            <a:r>
              <a:rPr lang="en-US" altLang="ko-KR" sz="1600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.</a:t>
            </a:r>
          </a:p>
          <a:p>
            <a:pPr marL="85725" indent="-85725">
              <a:lnSpc>
                <a:spcPct val="150000"/>
              </a:lnSpc>
              <a:defRPr/>
            </a:pPr>
            <a:r>
              <a:rPr lang="en-US" altLang="ko-KR" sz="1600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② 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유지하다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계속하다</a:t>
            </a:r>
          </a:p>
          <a:p>
            <a:pPr marL="85725" indent="-85725">
              <a:lnSpc>
                <a:spcPct val="150000"/>
              </a:lnSpc>
              <a:defRPr/>
            </a:pPr>
            <a:r>
              <a:rPr lang="en-US" altLang="ko-KR" sz="1600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③ 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부양하다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양육하다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기르다</a:t>
            </a:r>
          </a:p>
          <a:p>
            <a:pPr marL="85725" indent="-85725">
              <a:lnSpc>
                <a:spcPct val="150000"/>
              </a:lnSpc>
              <a:defRPr/>
            </a:pPr>
            <a:r>
              <a:rPr lang="en-US" altLang="ko-KR" sz="1600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④ 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(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손해 따위를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) 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받다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입다</a:t>
            </a:r>
          </a:p>
          <a:p>
            <a:pPr marL="85725" indent="-85725">
              <a:lnSpc>
                <a:spcPct val="150000"/>
              </a:lnSpc>
              <a:defRPr/>
            </a:pPr>
            <a:r>
              <a:rPr lang="en-US" altLang="ko-KR" sz="1600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⑤ 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참고 견디다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; (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중책 등을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) 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맡다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; (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맡은 역을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) 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훌륭히 해내다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.</a:t>
            </a:r>
          </a:p>
          <a:p>
            <a:pPr marL="85725" indent="-85725">
              <a:lnSpc>
                <a:spcPct val="150000"/>
              </a:lnSpc>
              <a:defRPr/>
            </a:pP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⑥ </a:t>
            </a:r>
            <a:r>
              <a:rPr lang="ko-KR" altLang="en-US" sz="1600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확증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〔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확인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〕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하다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승인하다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; 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입증하다</a:t>
            </a:r>
          </a:p>
          <a:p>
            <a:pPr marL="85725" indent="-85725">
              <a:lnSpc>
                <a:spcPct val="150000"/>
              </a:lnSpc>
              <a:defRPr/>
            </a:pPr>
            <a:r>
              <a:rPr lang="en-US" altLang="ko-KR" sz="1600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⑦ 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지지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〔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지원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〕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하다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; 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격려하다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, </a:t>
            </a:r>
            <a:r>
              <a:rPr lang="ko-KR" altLang="en-US" sz="1600" dirty="0" err="1">
                <a:solidFill>
                  <a:schemeClr val="tx2">
                    <a:lumMod val="75000"/>
                  </a:schemeClr>
                </a:solidFill>
                <a:latin typeface="+mn-ea"/>
              </a:rPr>
              <a:t>기운내게</a:t>
            </a:r>
            <a:r>
              <a:rPr lang="ko-KR" altLang="en-US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 하다</a:t>
            </a:r>
            <a:r>
              <a:rPr lang="en-US" altLang="ko-KR" sz="16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.</a:t>
            </a:r>
            <a:endParaRPr lang="en-US" altLang="ko-KR" sz="1600" b="1" dirty="0">
              <a:solidFill>
                <a:schemeClr val="tx2">
                  <a:lumMod val="7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154767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9"/>
          </a:xfrm>
          <a:prstGeom prst="rect">
            <a:avLst/>
          </a:prstGeom>
        </p:spPr>
      </p:pic>
      <p:pic>
        <p:nvPicPr>
          <p:cNvPr id="35" name="그림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 flipH="1" flipV="1">
            <a:off x="0" y="0"/>
            <a:ext cx="9167576" cy="3428999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0426"/>
            <a:ext cx="9144000" cy="6433652"/>
          </a:xfrm>
          <a:prstGeom prst="rect">
            <a:avLst/>
          </a:prstGeom>
        </p:spPr>
      </p:pic>
      <p:grpSp>
        <p:nvGrpSpPr>
          <p:cNvPr id="3" name="그룹 22"/>
          <p:cNvGrpSpPr/>
          <p:nvPr/>
        </p:nvGrpSpPr>
        <p:grpSpPr>
          <a:xfrm>
            <a:off x="-1588" y="0"/>
            <a:ext cx="9144000" cy="632442"/>
            <a:chOff x="0" y="0"/>
            <a:chExt cx="9144000" cy="632442"/>
          </a:xfrm>
        </p:grpSpPr>
        <p:sp>
          <p:nvSpPr>
            <p:cNvPr id="16" name="직사각형 15"/>
            <p:cNvSpPr/>
            <p:nvPr/>
          </p:nvSpPr>
          <p:spPr>
            <a:xfrm>
              <a:off x="0" y="0"/>
              <a:ext cx="9144000" cy="632442"/>
            </a:xfrm>
            <a:prstGeom prst="rect">
              <a:avLst/>
            </a:prstGeom>
            <a:gradFill flip="none" rotWithShape="1">
              <a:gsLst>
                <a:gs pos="0">
                  <a:srgbClr val="014B79"/>
                </a:gs>
                <a:gs pos="100000">
                  <a:srgbClr val="0D3C63"/>
                </a:gs>
              </a:gsLst>
              <a:lin ang="10800000" scaled="1"/>
              <a:tileRect/>
            </a:gradFill>
            <a:ln w="12700"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" name="Rectangle 9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75978" y="44624"/>
            <a:ext cx="5864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Ⅰ.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지속가능발전의 인류사적 의미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40" y="2780910"/>
            <a:ext cx="2156851" cy="1521222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257" y="1983327"/>
            <a:ext cx="2383743" cy="1595165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76070" y="1119344"/>
            <a:ext cx="2573640" cy="158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2937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9"/>
          </a:xfrm>
          <a:prstGeom prst="rect">
            <a:avLst/>
          </a:prstGeom>
        </p:spPr>
      </p:pic>
      <p:pic>
        <p:nvPicPr>
          <p:cNvPr id="35" name="그림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 flipH="1" flipV="1">
            <a:off x="0" y="0"/>
            <a:ext cx="9167576" cy="3428999"/>
          </a:xfrm>
          <a:prstGeom prst="rect">
            <a:avLst/>
          </a:prstGeom>
        </p:spPr>
      </p:pic>
      <p:grpSp>
        <p:nvGrpSpPr>
          <p:cNvPr id="3" name="그룹 22"/>
          <p:cNvGrpSpPr/>
          <p:nvPr/>
        </p:nvGrpSpPr>
        <p:grpSpPr>
          <a:xfrm>
            <a:off x="-1588" y="0"/>
            <a:ext cx="9144000" cy="632442"/>
            <a:chOff x="0" y="0"/>
            <a:chExt cx="9144000" cy="632442"/>
          </a:xfrm>
        </p:grpSpPr>
        <p:sp>
          <p:nvSpPr>
            <p:cNvPr id="16" name="직사각형 15"/>
            <p:cNvSpPr/>
            <p:nvPr/>
          </p:nvSpPr>
          <p:spPr>
            <a:xfrm>
              <a:off x="0" y="0"/>
              <a:ext cx="9144000" cy="632442"/>
            </a:xfrm>
            <a:prstGeom prst="rect">
              <a:avLst/>
            </a:prstGeom>
            <a:gradFill flip="none" rotWithShape="1">
              <a:gsLst>
                <a:gs pos="0">
                  <a:srgbClr val="014B79"/>
                </a:gs>
                <a:gs pos="100000">
                  <a:srgbClr val="0D3C63"/>
                </a:gs>
              </a:gsLst>
              <a:lin ang="10800000" scaled="1"/>
              <a:tileRect/>
            </a:gradFill>
            <a:ln w="12700"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" name="Rectangle 9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75978" y="44624"/>
            <a:ext cx="600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Ⅰ.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지속가능발전의 인류사적 의미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50" y="1700760"/>
            <a:ext cx="3736772" cy="216732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30" y="1834697"/>
            <a:ext cx="3758940" cy="187947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50" y="4266148"/>
            <a:ext cx="3674051" cy="1920615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176" y="4266148"/>
            <a:ext cx="3761794" cy="192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4497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9"/>
          </a:xfrm>
          <a:prstGeom prst="rect">
            <a:avLst/>
          </a:prstGeom>
        </p:spPr>
      </p:pic>
      <p:pic>
        <p:nvPicPr>
          <p:cNvPr id="35" name="그림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 flipH="1" flipV="1">
            <a:off x="0" y="0"/>
            <a:ext cx="9167576" cy="3428999"/>
          </a:xfrm>
          <a:prstGeom prst="rect">
            <a:avLst/>
          </a:prstGeom>
        </p:spPr>
      </p:pic>
      <p:grpSp>
        <p:nvGrpSpPr>
          <p:cNvPr id="3" name="그룹 22"/>
          <p:cNvGrpSpPr/>
          <p:nvPr/>
        </p:nvGrpSpPr>
        <p:grpSpPr>
          <a:xfrm>
            <a:off x="-1588" y="0"/>
            <a:ext cx="9144000" cy="632442"/>
            <a:chOff x="0" y="0"/>
            <a:chExt cx="9144000" cy="632442"/>
          </a:xfrm>
        </p:grpSpPr>
        <p:sp>
          <p:nvSpPr>
            <p:cNvPr id="16" name="직사각형 15"/>
            <p:cNvSpPr/>
            <p:nvPr/>
          </p:nvSpPr>
          <p:spPr>
            <a:xfrm>
              <a:off x="0" y="0"/>
              <a:ext cx="9144000" cy="632442"/>
            </a:xfrm>
            <a:prstGeom prst="rect">
              <a:avLst/>
            </a:prstGeom>
            <a:gradFill flip="none" rotWithShape="1">
              <a:gsLst>
                <a:gs pos="0">
                  <a:srgbClr val="014B79"/>
                </a:gs>
                <a:gs pos="100000">
                  <a:srgbClr val="0D3C63"/>
                </a:gs>
              </a:gsLst>
              <a:lin ang="10800000" scaled="1"/>
              <a:tileRect/>
            </a:gradFill>
            <a:ln w="12700"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" name="Rectangle 9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75978" y="44624"/>
            <a:ext cx="5864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Ⅰ.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지속가능발전의 인류사적 의미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680" y="1124680"/>
            <a:ext cx="4483582" cy="543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8252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8"/>
          <p:cNvGrpSpPr/>
          <p:nvPr/>
        </p:nvGrpSpPr>
        <p:grpSpPr>
          <a:xfrm>
            <a:off x="0" y="1"/>
            <a:ext cx="9144000" cy="6857999"/>
            <a:chOff x="0" y="0"/>
            <a:chExt cx="9144000" cy="6857999"/>
          </a:xfrm>
        </p:grpSpPr>
        <p:pic>
          <p:nvPicPr>
            <p:cNvPr id="30" name="그림 2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7999"/>
            </a:xfrm>
            <a:prstGeom prst="rect">
              <a:avLst/>
            </a:prstGeom>
          </p:spPr>
        </p:pic>
        <p:grpSp>
          <p:nvGrpSpPr>
            <p:cNvPr id="3" name="그룹 30"/>
            <p:cNvGrpSpPr/>
            <p:nvPr/>
          </p:nvGrpSpPr>
          <p:grpSpPr>
            <a:xfrm>
              <a:off x="0" y="2456892"/>
              <a:ext cx="9144000" cy="1656184"/>
              <a:chOff x="0" y="2456892"/>
              <a:chExt cx="9144000" cy="1656184"/>
            </a:xfrm>
          </p:grpSpPr>
          <p:sp>
            <p:nvSpPr>
              <p:cNvPr id="32" name="직사각형 31"/>
              <p:cNvSpPr/>
              <p:nvPr/>
            </p:nvSpPr>
            <p:spPr>
              <a:xfrm>
                <a:off x="0" y="2456892"/>
                <a:ext cx="9144000" cy="1656184"/>
              </a:xfrm>
              <a:prstGeom prst="rect">
                <a:avLst/>
              </a:prstGeom>
              <a:solidFill>
                <a:srgbClr val="0669B6">
                  <a:alpha val="20000"/>
                </a:srgb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직사각형 32"/>
              <p:cNvSpPr/>
              <p:nvPr/>
            </p:nvSpPr>
            <p:spPr>
              <a:xfrm>
                <a:off x="0" y="2573784"/>
                <a:ext cx="9144000" cy="1422400"/>
              </a:xfrm>
              <a:prstGeom prst="rect">
                <a:avLst/>
              </a:prstGeom>
              <a:gradFill flip="none" rotWithShape="1">
                <a:gsLst>
                  <a:gs pos="49000">
                    <a:srgbClr val="014B79"/>
                  </a:gs>
                  <a:gs pos="0">
                    <a:srgbClr val="0D3C63"/>
                  </a:gs>
                  <a:gs pos="100000">
                    <a:srgbClr val="0D3C63"/>
                  </a:gs>
                </a:gsLst>
                <a:lin ang="10800000" scaled="1"/>
                <a:tileRect/>
              </a:gradFill>
              <a:ln w="12700">
                <a:noFill/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sp>
        <p:nvSpPr>
          <p:cNvPr id="8" name="TextBox 7"/>
          <p:cNvSpPr txBox="1"/>
          <p:nvPr/>
        </p:nvSpPr>
        <p:spPr>
          <a:xfrm>
            <a:off x="395420" y="2924944"/>
            <a:ext cx="8353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36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II. </a:t>
            </a:r>
            <a:r>
              <a:rPr lang="ko-KR" altLang="en-US" sz="36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지속가능발전의 국제적 논의 경과</a:t>
            </a:r>
            <a:endParaRPr lang="ko-KR" altLang="en-US" sz="36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1712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9"/>
          </a:xfrm>
          <a:prstGeom prst="rect">
            <a:avLst/>
          </a:prstGeom>
        </p:spPr>
      </p:pic>
      <p:pic>
        <p:nvPicPr>
          <p:cNvPr id="35" name="그림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 flipH="1" flipV="1">
            <a:off x="0" y="0"/>
            <a:ext cx="9167576" cy="3428999"/>
          </a:xfrm>
          <a:prstGeom prst="rect">
            <a:avLst/>
          </a:prstGeom>
        </p:spPr>
      </p:pic>
      <p:grpSp>
        <p:nvGrpSpPr>
          <p:cNvPr id="3" name="그룹 22"/>
          <p:cNvGrpSpPr/>
          <p:nvPr/>
        </p:nvGrpSpPr>
        <p:grpSpPr>
          <a:xfrm>
            <a:off x="-1588" y="0"/>
            <a:ext cx="9144000" cy="632442"/>
            <a:chOff x="0" y="0"/>
            <a:chExt cx="9144000" cy="632442"/>
          </a:xfrm>
        </p:grpSpPr>
        <p:sp>
          <p:nvSpPr>
            <p:cNvPr id="16" name="직사각형 15"/>
            <p:cNvSpPr/>
            <p:nvPr/>
          </p:nvSpPr>
          <p:spPr>
            <a:xfrm>
              <a:off x="0" y="0"/>
              <a:ext cx="9144000" cy="632442"/>
            </a:xfrm>
            <a:prstGeom prst="rect">
              <a:avLst/>
            </a:prstGeom>
            <a:gradFill flip="none" rotWithShape="1">
              <a:gsLst>
                <a:gs pos="0">
                  <a:srgbClr val="014B79"/>
                </a:gs>
                <a:gs pos="100000">
                  <a:srgbClr val="0D3C63"/>
                </a:gs>
              </a:gsLst>
              <a:lin ang="10800000" scaled="1"/>
              <a:tileRect/>
            </a:gradFill>
            <a:ln w="12700"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prstClr val="white"/>
                </a:solidFill>
                <a:latin typeface="Calibri" panose="020F050202020403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" name="Rectangle 9"/>
            <p:cNvSpPr>
              <a:spLocks noChangeArrowheads="1"/>
            </p:cNvSpPr>
            <p:nvPr/>
          </p:nvSpPr>
          <p:spPr bwMode="auto">
            <a:xfrm>
              <a:off x="0" y="28545"/>
              <a:ext cx="1847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 sz="20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75978" y="44624"/>
            <a:ext cx="5576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II. </a:t>
            </a:r>
            <a:r>
              <a:rPr lang="ko-KR" altLang="en-US" sz="2400" b="1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j-ea"/>
                <a:ea typeface="+mj-ea"/>
                <a:cs typeface="Calibri" panose="020F0502020204030204" pitchFamily="34" charset="0"/>
              </a:rPr>
              <a:t>지속가능발전의 국제적 논의 경과</a:t>
            </a:r>
            <a:endParaRPr lang="ko-KR" altLang="en-US" sz="2400" b="1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j-ea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0" y="1988800"/>
            <a:ext cx="4362450" cy="2722067"/>
          </a:xfrm>
          <a:prstGeom prst="rect">
            <a:avLst/>
          </a:prstGeom>
          <a:ln>
            <a:solidFill>
              <a:srgbClr val="045376"/>
            </a:solidFill>
          </a:ln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95" y="1988800"/>
            <a:ext cx="3629423" cy="2722067"/>
          </a:xfrm>
          <a:prstGeom prst="rect">
            <a:avLst/>
          </a:prstGeom>
          <a:ln>
            <a:solidFill>
              <a:srgbClr val="045376"/>
            </a:solidFill>
          </a:ln>
        </p:spPr>
      </p:pic>
    </p:spTree>
    <p:extLst>
      <p:ext uri="{BB962C8B-B14F-4D97-AF65-F5344CB8AC3E}">
        <p14:creationId xmlns:p14="http://schemas.microsoft.com/office/powerpoint/2010/main" val="4777658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000">
            <a:alpha val="47000"/>
          </a:srgbClr>
        </a:solidFill>
        <a:ln w="3175"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rtlCol="0" anchor="ctr"/>
      <a:lstStyle>
        <a:defPPr algn="ctr">
          <a:defRPr sz="20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3356</TotalTime>
  <Words>927</Words>
  <Application>Microsoft Office PowerPoint</Application>
  <PresentationFormat>화면 슬라이드 쇼(4:3)</PresentationFormat>
  <Paragraphs>221</Paragraphs>
  <Slides>30</Slides>
  <Notes>30</Notes>
  <HiddenSlides>0</HiddenSlides>
  <MMClips>0</MMClips>
  <ScaleCrop>false</ScaleCrop>
  <HeadingPairs>
    <vt:vector size="6" baseType="variant">
      <vt:variant>
        <vt:lpstr>사용한 글꼴</vt:lpstr>
      </vt:variant>
      <vt:variant>
        <vt:i4>14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30</vt:i4>
      </vt:variant>
    </vt:vector>
  </HeadingPairs>
  <TitlesOfParts>
    <vt:vector size="45" baseType="lpstr">
      <vt:lpstr>KoPub돋움체 Bold</vt:lpstr>
      <vt:lpstr>KoPub돋움체 Medium</vt:lpstr>
      <vt:lpstr>MS PGothic</vt:lpstr>
      <vt:lpstr>나눔고딕</vt:lpstr>
      <vt:lpstr>나눔바른고딕</vt:lpstr>
      <vt:lpstr>나눔손글씨 붓</vt:lpstr>
      <vt:lpstr>다음_Regular</vt:lpstr>
      <vt:lpstr>돋움</vt:lpstr>
      <vt:lpstr>맑은 고딕</vt:lpstr>
      <vt:lpstr>전주 완판본 순B</vt:lpstr>
      <vt:lpstr>Arial</vt:lpstr>
      <vt:lpstr>Calibri</vt:lpstr>
      <vt:lpstr>Times New Roman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2016WH</dc:creator>
  <cp:lastModifiedBy>2013WH</cp:lastModifiedBy>
  <cp:revision>317</cp:revision>
  <cp:lastPrinted>2018-02-07T02:11:45Z</cp:lastPrinted>
  <dcterms:created xsi:type="dcterms:W3CDTF">2017-09-12T08:48:27Z</dcterms:created>
  <dcterms:modified xsi:type="dcterms:W3CDTF">2018-05-31T00:57:48Z</dcterms:modified>
</cp:coreProperties>
</file>